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2"/>
  </p:notesMasterIdLst>
  <p:sldIdLst>
    <p:sldId id="256" r:id="rId5"/>
    <p:sldId id="2114" r:id="rId6"/>
    <p:sldId id="2109" r:id="rId7"/>
    <p:sldId id="2115" r:id="rId8"/>
    <p:sldId id="2111" r:id="rId9"/>
    <p:sldId id="2123" r:id="rId10"/>
    <p:sldId id="2124" r:id="rId11"/>
    <p:sldId id="2112" r:id="rId12"/>
    <p:sldId id="2127" r:id="rId13"/>
    <p:sldId id="2128" r:id="rId14"/>
    <p:sldId id="2129" r:id="rId15"/>
    <p:sldId id="2130" r:id="rId16"/>
    <p:sldId id="2131" r:id="rId17"/>
    <p:sldId id="2140" r:id="rId18"/>
    <p:sldId id="2117" r:id="rId19"/>
    <p:sldId id="2125" r:id="rId20"/>
    <p:sldId id="2138" r:id="rId21"/>
    <p:sldId id="2119" r:id="rId22"/>
    <p:sldId id="2116" r:id="rId23"/>
    <p:sldId id="2120" r:id="rId24"/>
    <p:sldId id="2121" r:id="rId25"/>
    <p:sldId id="2122" r:id="rId26"/>
    <p:sldId id="2135" r:id="rId27"/>
    <p:sldId id="2136" r:id="rId28"/>
    <p:sldId id="2137" r:id="rId29"/>
    <p:sldId id="2150" r:id="rId30"/>
    <p:sldId id="2149" r:id="rId31"/>
    <p:sldId id="2148" r:id="rId32"/>
    <p:sldId id="2151" r:id="rId33"/>
    <p:sldId id="2152" r:id="rId34"/>
    <p:sldId id="2153" r:id="rId35"/>
    <p:sldId id="2154" r:id="rId36"/>
    <p:sldId id="2141" r:id="rId37"/>
    <p:sldId id="2142" r:id="rId38"/>
    <p:sldId id="2139" r:id="rId39"/>
    <p:sldId id="2145" r:id="rId40"/>
    <p:sldId id="2146" r:id="rId41"/>
  </p:sldIdLst>
  <p:sldSz cx="12192000" cy="6858000"/>
  <p:notesSz cx="6858000" cy="914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6192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801" autoAdjust="0"/>
    <p:restoredTop sz="94694"/>
  </p:normalViewPr>
  <p:slideViewPr>
    <p:cSldViewPr snapToGrid="0">
      <p:cViewPr varScale="1">
        <p:scale>
          <a:sx n="57" d="100"/>
          <a:sy n="57" d="100"/>
        </p:scale>
        <p:origin x="778" y="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47"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ather Duvall" userId="ff554672-0b87-46c5-afeb-a04e3b0ef92c" providerId="ADAL" clId="{4E767022-6FD3-4341-A33C-5EA1E2ED439E}"/>
    <pc:docChg chg="custSel addSld delSld modSld sldOrd">
      <pc:chgData name="Heather Duvall" userId="ff554672-0b87-46c5-afeb-a04e3b0ef92c" providerId="ADAL" clId="{4E767022-6FD3-4341-A33C-5EA1E2ED439E}" dt="2026-05-29T12:06:16.478" v="100" actId="20577"/>
      <pc:docMkLst>
        <pc:docMk/>
      </pc:docMkLst>
      <pc:sldChg chg="modSp add mod">
        <pc:chgData name="Heather Duvall" userId="ff554672-0b87-46c5-afeb-a04e3b0ef92c" providerId="ADAL" clId="{4E767022-6FD3-4341-A33C-5EA1E2ED439E}" dt="2026-05-27T11:15:02.427" v="6" actId="6549"/>
        <pc:sldMkLst>
          <pc:docMk/>
          <pc:sldMk cId="2160435738" sldId="2135"/>
        </pc:sldMkLst>
        <pc:spChg chg="mod">
          <ac:chgData name="Heather Duvall" userId="ff554672-0b87-46c5-afeb-a04e3b0ef92c" providerId="ADAL" clId="{4E767022-6FD3-4341-A33C-5EA1E2ED439E}" dt="2026-05-27T11:15:02.427" v="6" actId="6549"/>
          <ac:spMkLst>
            <pc:docMk/>
            <pc:sldMk cId="2160435738" sldId="2135"/>
            <ac:spMk id="3" creationId="{44A63218-CA6D-1BD5-64B9-0348D6E85C05}"/>
          </ac:spMkLst>
        </pc:spChg>
      </pc:sldChg>
      <pc:sldChg chg="modSp add mod">
        <pc:chgData name="Heather Duvall" userId="ff554672-0b87-46c5-afeb-a04e3b0ef92c" providerId="ADAL" clId="{4E767022-6FD3-4341-A33C-5EA1E2ED439E}" dt="2026-05-27T11:15:33.996" v="10" actId="20577"/>
        <pc:sldMkLst>
          <pc:docMk/>
          <pc:sldMk cId="3232234579" sldId="2136"/>
        </pc:sldMkLst>
        <pc:spChg chg="mod">
          <ac:chgData name="Heather Duvall" userId="ff554672-0b87-46c5-afeb-a04e3b0ef92c" providerId="ADAL" clId="{4E767022-6FD3-4341-A33C-5EA1E2ED439E}" dt="2026-05-27T11:15:33.996" v="10" actId="20577"/>
          <ac:spMkLst>
            <pc:docMk/>
            <pc:sldMk cId="3232234579" sldId="2136"/>
            <ac:spMk id="3" creationId="{F1EC5EDD-C48D-4E41-150F-6989E248FD17}"/>
          </ac:spMkLst>
        </pc:spChg>
      </pc:sldChg>
      <pc:sldChg chg="add">
        <pc:chgData name="Heather Duvall" userId="ff554672-0b87-46c5-afeb-a04e3b0ef92c" providerId="ADAL" clId="{4E767022-6FD3-4341-A33C-5EA1E2ED439E}" dt="2026-05-27T11:15:59.026" v="11"/>
        <pc:sldMkLst>
          <pc:docMk/>
          <pc:sldMk cId="2543092035" sldId="2137"/>
        </pc:sldMkLst>
      </pc:sldChg>
      <pc:sldChg chg="ord">
        <pc:chgData name="Heather Duvall" userId="ff554672-0b87-46c5-afeb-a04e3b0ef92c" providerId="ADAL" clId="{4E767022-6FD3-4341-A33C-5EA1E2ED439E}" dt="2026-05-27T11:22:35.408" v="46"/>
        <pc:sldMkLst>
          <pc:docMk/>
          <pc:sldMk cId="2490490295" sldId="2139"/>
        </pc:sldMkLst>
      </pc:sldChg>
      <pc:sldChg chg="add">
        <pc:chgData name="Heather Duvall" userId="ff554672-0b87-46c5-afeb-a04e3b0ef92c" providerId="ADAL" clId="{4E767022-6FD3-4341-A33C-5EA1E2ED439E}" dt="2026-05-27T11:22:22.225" v="44"/>
        <pc:sldMkLst>
          <pc:docMk/>
          <pc:sldMk cId="2079664171" sldId="2141"/>
        </pc:sldMkLst>
      </pc:sldChg>
      <pc:sldChg chg="modSp add mod">
        <pc:chgData name="Heather Duvall" userId="ff554672-0b87-46c5-afeb-a04e3b0ef92c" providerId="ADAL" clId="{4E767022-6FD3-4341-A33C-5EA1E2ED439E}" dt="2026-05-29T12:06:16.478" v="100" actId="20577"/>
        <pc:sldMkLst>
          <pc:docMk/>
          <pc:sldMk cId="3039097529" sldId="2142"/>
        </pc:sldMkLst>
        <pc:spChg chg="mod">
          <ac:chgData name="Heather Duvall" userId="ff554672-0b87-46c5-afeb-a04e3b0ef92c" providerId="ADAL" clId="{4E767022-6FD3-4341-A33C-5EA1E2ED439E}" dt="2026-05-29T12:06:16.478" v="100" actId="20577"/>
          <ac:spMkLst>
            <pc:docMk/>
            <pc:sldMk cId="3039097529" sldId="2142"/>
            <ac:spMk id="5" creationId="{829DED74-ED65-33D2-E7F6-A575E0FB9D40}"/>
          </ac:spMkLst>
        </pc:spChg>
      </pc:sldChg>
      <pc:sldChg chg="add">
        <pc:chgData name="Heather Duvall" userId="ff554672-0b87-46c5-afeb-a04e3b0ef92c" providerId="ADAL" clId="{4E767022-6FD3-4341-A33C-5EA1E2ED439E}" dt="2026-05-27T11:22:59.037" v="48"/>
        <pc:sldMkLst>
          <pc:docMk/>
          <pc:sldMk cId="3848460127" sldId="2145"/>
        </pc:sldMkLst>
      </pc:sldChg>
      <pc:sldChg chg="add">
        <pc:chgData name="Heather Duvall" userId="ff554672-0b87-46c5-afeb-a04e3b0ef92c" providerId="ADAL" clId="{4E767022-6FD3-4341-A33C-5EA1E2ED439E}" dt="2026-05-27T11:23:06.698" v="49"/>
        <pc:sldMkLst>
          <pc:docMk/>
          <pc:sldMk cId="1693650343" sldId="2146"/>
        </pc:sldMkLst>
      </pc:sldChg>
      <pc:sldChg chg="add">
        <pc:chgData name="Heather Duvall" userId="ff554672-0b87-46c5-afeb-a04e3b0ef92c" providerId="ADAL" clId="{4E767022-6FD3-4341-A33C-5EA1E2ED439E}" dt="2026-05-27T11:22:07.533" v="43"/>
        <pc:sldMkLst>
          <pc:docMk/>
          <pc:sldMk cId="1779106231" sldId="2148"/>
        </pc:sldMkLst>
      </pc:sldChg>
      <pc:sldChg chg="delSp modSp add mod">
        <pc:chgData name="Heather Duvall" userId="ff554672-0b87-46c5-afeb-a04e3b0ef92c" providerId="ADAL" clId="{4E767022-6FD3-4341-A33C-5EA1E2ED439E}" dt="2026-05-29T12:05:39.944" v="99" actId="20577"/>
        <pc:sldMkLst>
          <pc:docMk/>
          <pc:sldMk cId="2814045361" sldId="2149"/>
        </pc:sldMkLst>
        <pc:spChg chg="mod">
          <ac:chgData name="Heather Duvall" userId="ff554672-0b87-46c5-afeb-a04e3b0ef92c" providerId="ADAL" clId="{4E767022-6FD3-4341-A33C-5EA1E2ED439E}" dt="2026-05-29T12:05:39.944" v="99" actId="20577"/>
          <ac:spMkLst>
            <pc:docMk/>
            <pc:sldMk cId="2814045361" sldId="2149"/>
            <ac:spMk id="9" creationId="{EAA571AB-0A5D-690A-2CFE-A043E1843150}"/>
          </ac:spMkLst>
        </pc:spChg>
      </pc:sldChg>
      <pc:sldChg chg="modSp add mod">
        <pc:chgData name="Heather Duvall" userId="ff554672-0b87-46c5-afeb-a04e3b0ef92c" providerId="ADAL" clId="{4E767022-6FD3-4341-A33C-5EA1E2ED439E}" dt="2026-05-27T11:16:58.343" v="17" actId="20577"/>
        <pc:sldMkLst>
          <pc:docMk/>
          <pc:sldMk cId="1890314468" sldId="2150"/>
        </pc:sldMkLst>
        <pc:spChg chg="mod">
          <ac:chgData name="Heather Duvall" userId="ff554672-0b87-46c5-afeb-a04e3b0ef92c" providerId="ADAL" clId="{4E767022-6FD3-4341-A33C-5EA1E2ED439E}" dt="2026-05-27T11:16:58.343" v="17" actId="20577"/>
          <ac:spMkLst>
            <pc:docMk/>
            <pc:sldMk cId="1890314468" sldId="2150"/>
            <ac:spMk id="3" creationId="{0F60CBF3-C9A3-C073-09BE-F6839B421C15}"/>
          </ac:spMkLst>
        </pc:spChg>
      </pc:sldChg>
      <pc:sldChg chg="add">
        <pc:chgData name="Heather Duvall" userId="ff554672-0b87-46c5-afeb-a04e3b0ef92c" providerId="ADAL" clId="{4E767022-6FD3-4341-A33C-5EA1E2ED439E}" dt="2026-05-27T11:22:22.225" v="44"/>
        <pc:sldMkLst>
          <pc:docMk/>
          <pc:sldMk cId="2111392708" sldId="2151"/>
        </pc:sldMkLst>
      </pc:sldChg>
      <pc:sldChg chg="add">
        <pc:chgData name="Heather Duvall" userId="ff554672-0b87-46c5-afeb-a04e3b0ef92c" providerId="ADAL" clId="{4E767022-6FD3-4341-A33C-5EA1E2ED439E}" dt="2026-05-27T11:22:22.225" v="44"/>
        <pc:sldMkLst>
          <pc:docMk/>
          <pc:sldMk cId="3059349126" sldId="2152"/>
        </pc:sldMkLst>
      </pc:sldChg>
      <pc:sldChg chg="add">
        <pc:chgData name="Heather Duvall" userId="ff554672-0b87-46c5-afeb-a04e3b0ef92c" providerId="ADAL" clId="{4E767022-6FD3-4341-A33C-5EA1E2ED439E}" dt="2026-05-27T11:22:22.225" v="44"/>
        <pc:sldMkLst>
          <pc:docMk/>
          <pc:sldMk cId="1027959642" sldId="2153"/>
        </pc:sldMkLst>
      </pc:sldChg>
      <pc:sldChg chg="add">
        <pc:chgData name="Heather Duvall" userId="ff554672-0b87-46c5-afeb-a04e3b0ef92c" providerId="ADAL" clId="{4E767022-6FD3-4341-A33C-5EA1E2ED439E}" dt="2026-05-27T11:22:22.225" v="44"/>
        <pc:sldMkLst>
          <pc:docMk/>
          <pc:sldMk cId="497271181" sldId="2154"/>
        </pc:sldMkLst>
      </pc:sldChg>
    </pc:docChg>
  </pc:docChgLst>
  <pc:docChgLst>
    <pc:chgData name="Robert Clevenger" userId="ddcfcac9-661b-47b4-94c1-6e30cf23498a" providerId="ADAL" clId="{99F3A13F-CEB6-4D1D-B9BB-DDA4A9AC5997}"/>
    <pc:docChg chg="undo custSel modSld">
      <pc:chgData name="Robert Clevenger" userId="ddcfcac9-661b-47b4-94c1-6e30cf23498a" providerId="ADAL" clId="{99F3A13F-CEB6-4D1D-B9BB-DDA4A9AC5997}" dt="2026-06-02T19:14:54.898" v="14" actId="1035"/>
      <pc:docMkLst>
        <pc:docMk/>
      </pc:docMkLst>
      <pc:sldChg chg="addSp delSp modSp mod">
        <pc:chgData name="Robert Clevenger" userId="ddcfcac9-661b-47b4-94c1-6e30cf23498a" providerId="ADAL" clId="{99F3A13F-CEB6-4D1D-B9BB-DDA4A9AC5997}" dt="2026-06-02T19:14:54.898" v="14" actId="1035"/>
        <pc:sldMkLst>
          <pc:docMk/>
          <pc:sldMk cId="1779106231" sldId="2148"/>
        </pc:sldMkLst>
        <pc:spChg chg="add del mod">
          <ac:chgData name="Robert Clevenger" userId="ddcfcac9-661b-47b4-94c1-6e30cf23498a" providerId="ADAL" clId="{99F3A13F-CEB6-4D1D-B9BB-DDA4A9AC5997}" dt="2026-06-02T18:54:13.780" v="3" actId="22"/>
          <ac:spMkLst>
            <pc:docMk/>
            <pc:sldMk cId="1779106231" sldId="2148"/>
            <ac:spMk id="5" creationId="{0EB7C2A7-2C1B-CD79-E619-493C479C1D8A}"/>
          </ac:spMkLst>
        </pc:spChg>
        <pc:picChg chg="del mod">
          <ac:chgData name="Robert Clevenger" userId="ddcfcac9-661b-47b4-94c1-6e30cf23498a" providerId="ADAL" clId="{99F3A13F-CEB6-4D1D-B9BB-DDA4A9AC5997}" dt="2026-06-02T18:54:03.571" v="2" actId="478"/>
          <ac:picMkLst>
            <pc:docMk/>
            <pc:sldMk cId="1779106231" sldId="2148"/>
            <ac:picMk id="4" creationId="{18D9775A-2279-876E-3184-08BD14C9D904}"/>
          </ac:picMkLst>
        </pc:picChg>
        <pc:picChg chg="add mod ord">
          <ac:chgData name="Robert Clevenger" userId="ddcfcac9-661b-47b4-94c1-6e30cf23498a" providerId="ADAL" clId="{99F3A13F-CEB6-4D1D-B9BB-DDA4A9AC5997}" dt="2026-06-02T19:14:54.898" v="14" actId="1035"/>
          <ac:picMkLst>
            <pc:docMk/>
            <pc:sldMk cId="1779106231" sldId="2148"/>
            <ac:picMk id="7" creationId="{1D600198-7196-E27C-397A-06F4C1175B1F}"/>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9364C59-790E-4972-8545-2D49ADCF6A07}" type="datetimeFigureOut">
              <a:rPr lang="en-US" smtClean="0"/>
              <a:t>6/2/2026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799F4CB-E21A-4A9F-B860-2E0949052276}" type="slidenum">
              <a:rPr lang="en-US" smtClean="0"/>
              <a:t>‹#›</a:t>
            </a:fld>
            <a:endParaRPr lang="en-US"/>
          </a:p>
        </p:txBody>
      </p:sp>
    </p:spTree>
    <p:extLst>
      <p:ext uri="{BB962C8B-B14F-4D97-AF65-F5344CB8AC3E}">
        <p14:creationId xmlns:p14="http://schemas.microsoft.com/office/powerpoint/2010/main" val="370122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799F4CB-E21A-4A9F-B860-2E0949052276}" type="slidenum">
              <a:rPr lang="en-US" smtClean="0"/>
              <a:t>1</a:t>
            </a:fld>
            <a:endParaRPr lang="en-US"/>
          </a:p>
        </p:txBody>
      </p:sp>
    </p:spTree>
    <p:extLst>
      <p:ext uri="{BB962C8B-B14F-4D97-AF65-F5344CB8AC3E}">
        <p14:creationId xmlns:p14="http://schemas.microsoft.com/office/powerpoint/2010/main" val="12878652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5745B75-DF13-4070-A669-621ABF28A92A}" type="datetimeFigureOut">
              <a:rPr lang="en-US" smtClean="0"/>
              <a:t>6/2/2026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67165F-C5D1-4091-B6DD-02F378B611B8}" type="slidenum">
              <a:rPr lang="en-US" smtClean="0"/>
              <a:t>‹#›</a:t>
            </a:fld>
            <a:endParaRPr lang="en-US"/>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7398012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No Logo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5745B75-DF13-4070-A669-621ABF28A92A}" type="datetimeFigureOut">
              <a:rPr lang="en-US" smtClean="0"/>
              <a:t>6/2/2026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267165F-C5D1-4091-B6DD-02F378B611B8}" type="slidenum">
              <a:rPr lang="en-US" smtClean="0"/>
              <a:t>‹#›</a:t>
            </a:fld>
            <a:endParaRPr lang="en-US"/>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5879799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2126878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745B75-DF13-4070-A669-621ABF28A92A}" type="datetimeFigureOut">
              <a:rPr lang="en-US" smtClean="0"/>
              <a:t>6/2/2026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67165F-C5D1-4091-B6DD-02F378B611B8}" type="slidenum">
              <a:rPr lang="en-US" smtClean="0"/>
              <a:t>‹#›</a:t>
            </a:fld>
            <a:endParaRPr lang="en-US"/>
          </a:p>
        </p:txBody>
      </p:sp>
    </p:spTree>
    <p:extLst>
      <p:ext uri="{BB962C8B-B14F-4D97-AF65-F5344CB8AC3E}">
        <p14:creationId xmlns:p14="http://schemas.microsoft.com/office/powerpoint/2010/main" val="24064419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5745B75-DF13-4070-A669-621ABF28A92A}" type="datetimeFigureOut">
              <a:rPr lang="en-US" smtClean="0"/>
              <a:t>6/2/2026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67165F-C5D1-4091-B6DD-02F378B611B8}" type="slidenum">
              <a:rPr lang="en-US" smtClean="0"/>
              <a:t>‹#›</a:t>
            </a:fld>
            <a:endParaRPr lang="en-US"/>
          </a:p>
        </p:txBody>
      </p:sp>
    </p:spTree>
    <p:extLst>
      <p:ext uri="{BB962C8B-B14F-4D97-AF65-F5344CB8AC3E}">
        <p14:creationId xmlns:p14="http://schemas.microsoft.com/office/powerpoint/2010/main" val="34488802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5745B75-DF13-4070-A669-621ABF28A92A}" type="datetimeFigureOut">
              <a:rPr lang="en-US" smtClean="0"/>
              <a:t>6/2/2026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67165F-C5D1-4091-B6DD-02F378B611B8}" type="slidenum">
              <a:rPr lang="en-US" smtClean="0"/>
              <a:t>‹#›</a:t>
            </a:fld>
            <a:endParaRPr lang="en-US"/>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662897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5745B75-DF13-4070-A669-621ABF28A92A}" type="datetimeFigureOut">
              <a:rPr lang="en-US" smtClean="0"/>
              <a:t>6/2/2026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267165F-C5D1-4091-B6DD-02F378B611B8}" type="slidenum">
              <a:rPr lang="en-US" smtClean="0"/>
              <a:t>‹#›</a:t>
            </a:fld>
            <a:endParaRPr lang="en-US"/>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7767162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5745B75-DF13-4070-A669-621ABF28A92A}" type="datetimeFigureOut">
              <a:rPr lang="en-US" smtClean="0"/>
              <a:t>6/2/2026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267165F-C5D1-4091-B6DD-02F378B611B8}" type="slidenum">
              <a:rPr lang="en-US" smtClean="0"/>
              <a:t>‹#›</a:t>
            </a:fld>
            <a:endParaRPr lang="en-US"/>
          </a:p>
        </p:txBody>
      </p:sp>
    </p:spTree>
    <p:extLst>
      <p:ext uri="{BB962C8B-B14F-4D97-AF65-F5344CB8AC3E}">
        <p14:creationId xmlns:p14="http://schemas.microsoft.com/office/powerpoint/2010/main" val="38806704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745B75-DF13-4070-A669-621ABF28A92A}" type="datetimeFigureOut">
              <a:rPr lang="en-US" smtClean="0"/>
              <a:t>6/2/2026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267165F-C5D1-4091-B6DD-02F378B611B8}" type="slidenum">
              <a:rPr lang="en-US" smtClean="0"/>
              <a:t>‹#›</a:t>
            </a:fld>
            <a:endParaRPr lang="en-US"/>
          </a:p>
        </p:txBody>
      </p:sp>
    </p:spTree>
    <p:extLst>
      <p:ext uri="{BB962C8B-B14F-4D97-AF65-F5344CB8AC3E}">
        <p14:creationId xmlns:p14="http://schemas.microsoft.com/office/powerpoint/2010/main" val="29122459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5745B75-DF13-4070-A669-621ABF28A92A}" type="datetimeFigureOut">
              <a:rPr lang="en-US" smtClean="0"/>
              <a:t>6/2/2026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67165F-C5D1-4091-B6DD-02F378B611B8}" type="slidenum">
              <a:rPr lang="en-US" smtClean="0"/>
              <a:t>‹#›</a:t>
            </a:fld>
            <a:endParaRPr lang="en-US"/>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6246106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5745B75-DF13-4070-A669-621ABF28A92A}" type="datetimeFigureOut">
              <a:rPr lang="en-US" smtClean="0"/>
              <a:t>6/2/2026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67165F-C5D1-4091-B6DD-02F378B611B8}" type="slidenum">
              <a:rPr lang="en-US" smtClean="0"/>
              <a:t>‹#›</a:t>
            </a:fld>
            <a:endParaRPr lang="en-US"/>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8576842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745B75-DF13-4070-A669-621ABF28A92A}" type="datetimeFigureOut">
              <a:rPr lang="en-US" smtClean="0"/>
              <a:t>6/2/2026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267165F-C5D1-4091-B6DD-02F378B611B8}" type="slidenum">
              <a:rPr lang="en-US" smtClean="0"/>
              <a:t>‹#›</a:t>
            </a:fld>
            <a:endParaRPr lang="en-US"/>
          </a:p>
        </p:txBody>
      </p:sp>
    </p:spTree>
    <p:extLst>
      <p:ext uri="{BB962C8B-B14F-4D97-AF65-F5344CB8AC3E}">
        <p14:creationId xmlns:p14="http://schemas.microsoft.com/office/powerpoint/2010/main" val="26584614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9" r:id="rId10"/>
    <p:sldLayoutId id="214748366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hyperlink" Target="mailto:econrad@sts.org" TargetMode="Externa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hyperlink" Target="https://www.sts.org/2021-sts-general-thoracic-audit-questionnaire-national-database"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mailto:STS@hcmsllc.com"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hyperlink" Target="mailto:STS@hcmsllc.com"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hyperlink" Target="mailto:STS@hcmsllc.com"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51D98CAC-3EFF-4342-BD5A-6C0E8CAB4C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12192000" cy="40068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838200" y="914402"/>
            <a:ext cx="10515600" cy="2659957"/>
          </a:xfrm>
        </p:spPr>
        <p:txBody>
          <a:bodyPr>
            <a:normAutofit/>
          </a:bodyPr>
          <a:lstStyle/>
          <a:p>
            <a:r>
              <a:rPr lang="en-US" sz="3200" b="1" dirty="0">
                <a:solidFill>
                  <a:srgbClr val="FFFFFF"/>
                </a:solidFill>
              </a:rPr>
              <a:t>The Society of Thoracic Surgeons</a:t>
            </a:r>
            <a:br>
              <a:rPr lang="en-US" sz="3200" b="1" dirty="0">
                <a:solidFill>
                  <a:srgbClr val="FFFFFF"/>
                </a:solidFill>
                <a:cs typeface="Calibri Light"/>
              </a:rPr>
            </a:br>
            <a:br>
              <a:rPr lang="en-US" sz="3200" b="1" dirty="0">
                <a:solidFill>
                  <a:srgbClr val="FFFFFF"/>
                </a:solidFill>
              </a:rPr>
            </a:br>
            <a:r>
              <a:rPr lang="en-US" sz="3200" b="1" dirty="0">
                <a:solidFill>
                  <a:srgbClr val="FFFFFF"/>
                </a:solidFill>
              </a:rPr>
              <a:t>General Thoracic Surgery Database Audit</a:t>
            </a:r>
            <a:br>
              <a:rPr lang="en-US" sz="3200" b="1" dirty="0">
                <a:solidFill>
                  <a:srgbClr val="FFFFFF"/>
                </a:solidFill>
              </a:rPr>
            </a:br>
            <a:endParaRPr lang="en-US" sz="3200" b="1" dirty="0">
              <a:solidFill>
                <a:srgbClr val="FFFFFF"/>
              </a:solidFill>
            </a:endParaRPr>
          </a:p>
        </p:txBody>
      </p:sp>
      <p:sp>
        <p:nvSpPr>
          <p:cNvPr id="3" name="Subtitle 2"/>
          <p:cNvSpPr>
            <a:spLocks noGrp="1"/>
          </p:cNvSpPr>
          <p:nvPr>
            <p:ph type="subTitle" idx="1"/>
          </p:nvPr>
        </p:nvSpPr>
        <p:spPr>
          <a:xfrm>
            <a:off x="838200" y="3414693"/>
            <a:ext cx="10515600" cy="1390650"/>
          </a:xfrm>
        </p:spPr>
        <p:txBody>
          <a:bodyPr vert="horz" lIns="91440" tIns="45720" rIns="91440" bIns="45720" rtlCol="0">
            <a:normAutofit/>
          </a:bodyPr>
          <a:lstStyle/>
          <a:p>
            <a:r>
              <a:rPr lang="en-US" dirty="0">
                <a:solidFill>
                  <a:schemeClr val="bg1"/>
                </a:solidFill>
              </a:rPr>
              <a:t>2026</a:t>
            </a:r>
          </a:p>
        </p:txBody>
      </p:sp>
    </p:spTree>
    <p:extLst>
      <p:ext uri="{BB962C8B-B14F-4D97-AF65-F5344CB8AC3E}">
        <p14:creationId xmlns:p14="http://schemas.microsoft.com/office/powerpoint/2010/main" val="36041968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7AE5A7C-8725-6C53-ACAA-FA65A906828E}"/>
              </a:ext>
            </a:extLst>
          </p:cNvPr>
          <p:cNvSpPr>
            <a:spLocks noGrp="1"/>
          </p:cNvSpPr>
          <p:nvPr>
            <p:ph type="title"/>
          </p:nvPr>
        </p:nvSpPr>
        <p:spPr>
          <a:xfrm>
            <a:off x="556532" y="643467"/>
            <a:ext cx="11210925" cy="744836"/>
          </a:xfrm>
        </p:spPr>
        <p:txBody>
          <a:bodyPr>
            <a:normAutofit/>
          </a:bodyPr>
          <a:lstStyle/>
          <a:p>
            <a:pPr algn="ctr"/>
            <a:r>
              <a:rPr lang="en-US" sz="3200">
                <a:solidFill>
                  <a:schemeClr val="bg1"/>
                </a:solidFill>
              </a:rPr>
              <a:t>Audit Policy – Overall Variables</a:t>
            </a:r>
          </a:p>
        </p:txBody>
      </p:sp>
      <p:graphicFrame>
        <p:nvGraphicFramePr>
          <p:cNvPr id="4" name="Table 3">
            <a:extLst>
              <a:ext uri="{FF2B5EF4-FFF2-40B4-BE49-F238E27FC236}">
                <a16:creationId xmlns:a16="http://schemas.microsoft.com/office/drawing/2014/main" id="{8FABF9B2-53E4-EF0A-31DE-35A7EE055F66}"/>
              </a:ext>
            </a:extLst>
          </p:cNvPr>
          <p:cNvGraphicFramePr>
            <a:graphicFrameLocks noGrp="1"/>
          </p:cNvGraphicFramePr>
          <p:nvPr>
            <p:extLst>
              <p:ext uri="{D42A27DB-BD31-4B8C-83A1-F6EECF244321}">
                <p14:modId xmlns:p14="http://schemas.microsoft.com/office/powerpoint/2010/main" val="4072106515"/>
              </p:ext>
            </p:extLst>
          </p:nvPr>
        </p:nvGraphicFramePr>
        <p:xfrm>
          <a:off x="1651519" y="1502230"/>
          <a:ext cx="8276253" cy="4618656"/>
        </p:xfrm>
        <a:graphic>
          <a:graphicData uri="http://schemas.openxmlformats.org/drawingml/2006/table">
            <a:tbl>
              <a:tblPr/>
              <a:tblGrid>
                <a:gridCol w="1931681">
                  <a:extLst>
                    <a:ext uri="{9D8B030D-6E8A-4147-A177-3AD203B41FA5}">
                      <a16:colId xmlns:a16="http://schemas.microsoft.com/office/drawing/2014/main" val="3381175218"/>
                    </a:ext>
                  </a:extLst>
                </a:gridCol>
                <a:gridCol w="2664387">
                  <a:extLst>
                    <a:ext uri="{9D8B030D-6E8A-4147-A177-3AD203B41FA5}">
                      <a16:colId xmlns:a16="http://schemas.microsoft.com/office/drawing/2014/main" val="692900669"/>
                    </a:ext>
                  </a:extLst>
                </a:gridCol>
                <a:gridCol w="3680185">
                  <a:extLst>
                    <a:ext uri="{9D8B030D-6E8A-4147-A177-3AD203B41FA5}">
                      <a16:colId xmlns:a16="http://schemas.microsoft.com/office/drawing/2014/main" val="1217025790"/>
                    </a:ext>
                  </a:extLst>
                </a:gridCol>
              </a:tblGrid>
              <a:tr h="659808">
                <a:tc>
                  <a:txBody>
                    <a:bodyPr/>
                    <a:lstStyle/>
                    <a:p>
                      <a:pPr algn="ctr" fontAlgn="ctr">
                        <a:buNone/>
                      </a:pPr>
                      <a:r>
                        <a:rPr lang="en-US" sz="1100" b="0" i="0" u="none" strike="noStrike">
                          <a:solidFill>
                            <a:srgbClr val="000000"/>
                          </a:solidFill>
                          <a:effectLst/>
                          <a:latin typeface="Calibri" panose="020F0502020204030204" pitchFamily="34" charset="0"/>
                        </a:rPr>
                        <a:t>610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US" sz="1100" b="0" i="0" u="none" strike="noStrike">
                          <a:solidFill>
                            <a:srgbClr val="000000"/>
                          </a:solidFill>
                          <a:effectLst/>
                          <a:latin typeface="Calibri" panose="020F0502020204030204" pitchFamily="34" charset="0"/>
                        </a:rPr>
                        <a:t>History of Vascular Disease - Major Aortic or Peripheral Vascular Disease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fr-FR" sz="1100" b="0" i="0" u="none" strike="noStrike">
                          <a:solidFill>
                            <a:srgbClr val="000000"/>
                          </a:solidFill>
                          <a:effectLst/>
                          <a:latin typeface="Calibri" panose="020F0502020204030204" pitchFamily="34" charset="0"/>
                        </a:rPr>
                        <a:t>HistVasDis (MVD) </a:t>
                      </a:r>
                      <a:r>
                        <a:rPr lang="fr-FR" sz="1100" b="0" i="1" u="none" strike="noStrike">
                          <a:solidFill>
                            <a:srgbClr val="000000"/>
                          </a:solidFill>
                          <a:effectLst/>
                          <a:latin typeface="Calibri" panose="020F0502020204030204" pitchFamily="34" charset="0"/>
                        </a:rPr>
                        <a:t>Harvest code = 2</a:t>
                      </a:r>
                      <a:endParaRPr lang="fr-FR" sz="1100" b="0" i="0" u="none" strike="noStrike">
                        <a:solidFill>
                          <a:srgbClr val="000000"/>
                        </a:solidFill>
                        <a:effectLst/>
                        <a:latin typeface="Calibri" panose="020F050202020403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736848288"/>
                  </a:ext>
                </a:extLst>
              </a:tr>
              <a:tr h="439872">
                <a:tc>
                  <a:txBody>
                    <a:bodyPr/>
                    <a:lstStyle/>
                    <a:p>
                      <a:pPr algn="ctr" fontAlgn="ctr">
                        <a:buNone/>
                      </a:pPr>
                      <a:r>
                        <a:rPr lang="en-US" sz="1100" b="0" i="0" u="none" strike="noStrike">
                          <a:solidFill>
                            <a:srgbClr val="000000"/>
                          </a:solidFill>
                          <a:effectLst/>
                          <a:latin typeface="Calibri" panose="020F0502020204030204" pitchFamily="34" charset="0"/>
                        </a:rPr>
                        <a:t>610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US" sz="1100" b="0" i="0" u="none" strike="noStrike">
                          <a:solidFill>
                            <a:srgbClr val="000000"/>
                          </a:solidFill>
                          <a:effectLst/>
                          <a:latin typeface="Calibri" panose="020F0502020204030204" pitchFamily="34" charset="0"/>
                        </a:rPr>
                        <a:t>History of Vascular Disease - Transient Ischemic Attack</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fr-FR" sz="1100" b="0" i="0" u="none" strike="noStrike">
                          <a:solidFill>
                            <a:srgbClr val="000000"/>
                          </a:solidFill>
                          <a:effectLst/>
                          <a:latin typeface="Calibri" panose="020F0502020204030204" pitchFamily="34" charset="0"/>
                        </a:rPr>
                        <a:t>HistVasDis (TIA) </a:t>
                      </a:r>
                      <a:r>
                        <a:rPr lang="fr-FR" sz="1100" b="0" i="1" u="none" strike="noStrike">
                          <a:solidFill>
                            <a:srgbClr val="000000"/>
                          </a:solidFill>
                          <a:effectLst/>
                          <a:latin typeface="Calibri" panose="020F0502020204030204" pitchFamily="34" charset="0"/>
                        </a:rPr>
                        <a:t>Harvest code = 4</a:t>
                      </a:r>
                      <a:endParaRPr lang="fr-FR" sz="1100" b="0" i="0" u="none" strike="noStrike">
                        <a:solidFill>
                          <a:srgbClr val="000000"/>
                        </a:solidFill>
                        <a:effectLst/>
                        <a:latin typeface="Calibri" panose="020F050202020403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172053646"/>
                  </a:ext>
                </a:extLst>
              </a:tr>
              <a:tr h="439872">
                <a:tc>
                  <a:txBody>
                    <a:bodyPr/>
                    <a:lstStyle/>
                    <a:p>
                      <a:pPr algn="ctr" fontAlgn="ctr">
                        <a:buNone/>
                      </a:pPr>
                      <a:r>
                        <a:rPr lang="en-US" sz="1100" b="0" i="0" u="none" strike="noStrike">
                          <a:solidFill>
                            <a:srgbClr val="000000"/>
                          </a:solidFill>
                          <a:effectLst/>
                          <a:latin typeface="Calibri" panose="020F0502020204030204" pitchFamily="34" charset="0"/>
                        </a:rPr>
                        <a:t>610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US" sz="1100" b="0" i="0" u="none" strike="noStrike">
                          <a:solidFill>
                            <a:srgbClr val="000000"/>
                          </a:solidFill>
                          <a:effectLst/>
                          <a:latin typeface="Calibri" panose="020F0502020204030204" pitchFamily="34" charset="0"/>
                        </a:rPr>
                        <a:t>History of Vascular Disease - Cerebrovascular Accident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fr-FR" sz="1100" b="0" i="0" u="none" strike="noStrike">
                          <a:solidFill>
                            <a:srgbClr val="000000"/>
                          </a:solidFill>
                          <a:effectLst/>
                          <a:latin typeface="Calibri" panose="020F0502020204030204" pitchFamily="34" charset="0"/>
                        </a:rPr>
                        <a:t>HistVasDis (CVA) </a:t>
                      </a:r>
                      <a:r>
                        <a:rPr lang="fr-FR" sz="1100" b="0" i="1" u="none" strike="noStrike">
                          <a:solidFill>
                            <a:srgbClr val="000000"/>
                          </a:solidFill>
                          <a:effectLst/>
                          <a:latin typeface="Calibri" panose="020F0502020204030204" pitchFamily="34" charset="0"/>
                        </a:rPr>
                        <a:t>Harvest code = 5</a:t>
                      </a:r>
                      <a:endParaRPr lang="fr-FR" sz="1100" b="0" i="0" u="none" strike="noStrike">
                        <a:solidFill>
                          <a:srgbClr val="000000"/>
                        </a:solidFill>
                        <a:effectLst/>
                        <a:latin typeface="Calibri" panose="020F050202020403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495001881"/>
                  </a:ext>
                </a:extLst>
              </a:tr>
              <a:tr h="439872">
                <a:tc>
                  <a:txBody>
                    <a:bodyPr/>
                    <a:lstStyle/>
                    <a:p>
                      <a:pPr algn="ctr" fontAlgn="ctr">
                        <a:buNone/>
                      </a:pPr>
                      <a:r>
                        <a:rPr lang="en-US" sz="1100" b="0" i="0" u="none" strike="noStrike">
                          <a:solidFill>
                            <a:srgbClr val="000000"/>
                          </a:solidFill>
                          <a:effectLst/>
                          <a:latin typeface="Calibri" panose="020F0502020204030204" pitchFamily="34" charset="0"/>
                        </a:rPr>
                        <a:t>630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History of Endocrine GI Renal Disease - Liver Dysfunction</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fr-FR" sz="1100" b="0" i="0" u="none" strike="noStrike">
                          <a:solidFill>
                            <a:srgbClr val="000000"/>
                          </a:solidFill>
                          <a:effectLst/>
                          <a:latin typeface="Calibri" panose="020F0502020204030204" pitchFamily="34" charset="0"/>
                        </a:rPr>
                        <a:t>HistEndoGiRenDis (Dialysis) </a:t>
                      </a:r>
                      <a:r>
                        <a:rPr lang="fr-FR" sz="1100" b="0" i="1" u="none" strike="noStrike">
                          <a:solidFill>
                            <a:srgbClr val="000000"/>
                          </a:solidFill>
                          <a:effectLst/>
                          <a:latin typeface="Calibri" panose="020F0502020204030204" pitchFamily="34" charset="0"/>
                        </a:rPr>
                        <a:t>Harvest code = 4</a:t>
                      </a:r>
                      <a:endParaRPr lang="fr-FR" sz="1100" b="0" i="0" u="none" strike="noStrike">
                        <a:solidFill>
                          <a:srgbClr val="000000"/>
                        </a:solidFill>
                        <a:effectLst/>
                        <a:latin typeface="Calibri" panose="020F050202020403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0912394"/>
                  </a:ext>
                </a:extLst>
              </a:tr>
              <a:tr h="439872">
                <a:tc>
                  <a:txBody>
                    <a:bodyPr/>
                    <a:lstStyle/>
                    <a:p>
                      <a:pPr algn="ctr" fontAlgn="ctr">
                        <a:buNone/>
                      </a:pPr>
                      <a:r>
                        <a:rPr lang="en-US" sz="1100" b="0" i="0" u="none" strike="noStrike">
                          <a:solidFill>
                            <a:srgbClr val="000000"/>
                          </a:solidFill>
                          <a:effectLst/>
                          <a:latin typeface="Calibri" panose="020F0502020204030204" pitchFamily="34" charset="0"/>
                        </a:rPr>
                        <a:t>650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History of Cancer - Preoperative Chemotherapy/Immunotherapy</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HistCancer (PreopChemoCur) </a:t>
                      </a:r>
                      <a:r>
                        <a:rPr lang="en-US" sz="1100" b="0" i="1" u="none" strike="noStrike">
                          <a:solidFill>
                            <a:srgbClr val="000000"/>
                          </a:solidFill>
                          <a:effectLst/>
                          <a:latin typeface="Calibri" panose="020F0502020204030204" pitchFamily="34" charset="0"/>
                        </a:rPr>
                        <a:t>Harvest code = 3</a:t>
                      </a:r>
                      <a:endParaRPr lang="en-US" sz="1100" b="0" i="0" u="none" strike="noStrike">
                        <a:solidFill>
                          <a:srgbClr val="000000"/>
                        </a:solidFill>
                        <a:effectLst/>
                        <a:latin typeface="Calibri" panose="020F050202020403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285324381"/>
                  </a:ext>
                </a:extLst>
              </a:tr>
              <a:tr h="439872">
                <a:tc>
                  <a:txBody>
                    <a:bodyPr/>
                    <a:lstStyle/>
                    <a:p>
                      <a:pPr algn="ctr" fontAlgn="ctr">
                        <a:buNone/>
                      </a:pPr>
                      <a:r>
                        <a:rPr lang="en-US" sz="1100" b="0" i="0" u="none" strike="noStrike">
                          <a:solidFill>
                            <a:srgbClr val="000000"/>
                          </a:solidFill>
                          <a:effectLst/>
                          <a:latin typeface="Calibri" panose="020F0502020204030204" pitchFamily="34" charset="0"/>
                        </a:rPr>
                        <a:t>650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History of Cancer - Preoperative Thoracic Radiation Therapy</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HistCancer (PreopXRT) </a:t>
                      </a:r>
                      <a:r>
                        <a:rPr lang="en-US" sz="1100" b="0" i="1" u="none" strike="noStrike">
                          <a:solidFill>
                            <a:srgbClr val="000000"/>
                          </a:solidFill>
                          <a:effectLst/>
                          <a:latin typeface="Calibri" panose="020F0502020204030204" pitchFamily="34" charset="0"/>
                        </a:rPr>
                        <a:t>Harvest code = 4</a:t>
                      </a:r>
                      <a:endParaRPr lang="en-US" sz="1100" b="0" i="0" u="none" strike="noStrike">
                        <a:solidFill>
                          <a:srgbClr val="000000"/>
                        </a:solidFill>
                        <a:effectLst/>
                        <a:latin typeface="Calibri" panose="020F050202020403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151398263"/>
                  </a:ext>
                </a:extLst>
              </a:tr>
              <a:tr h="439872">
                <a:tc>
                  <a:txBody>
                    <a:bodyPr/>
                    <a:lstStyle/>
                    <a:p>
                      <a:pPr algn="ctr" fontAlgn="ctr">
                        <a:buNone/>
                      </a:pPr>
                      <a:r>
                        <a:rPr lang="en-US" sz="1100" b="0" i="0" u="none" strike="noStrike">
                          <a:solidFill>
                            <a:srgbClr val="000000"/>
                          </a:solidFill>
                          <a:effectLst/>
                          <a:latin typeface="Calibri" panose="020F0502020204030204" pitchFamily="34" charset="0"/>
                        </a:rPr>
                        <a:t>675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Preoperative Chemo - Current Malignancy - Multi-Select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PreopChemoCurWhenMulti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99003305"/>
                  </a:ext>
                </a:extLst>
              </a:tr>
              <a:tr h="659808">
                <a:tc>
                  <a:txBody>
                    <a:bodyPr/>
                    <a:lstStyle/>
                    <a:p>
                      <a:pPr algn="ctr" fontAlgn="ctr">
                        <a:buNone/>
                      </a:pPr>
                      <a:r>
                        <a:rPr lang="en-US" sz="1100" b="0" i="0" u="none" strike="noStrike">
                          <a:solidFill>
                            <a:srgbClr val="000000"/>
                          </a:solidFill>
                          <a:effectLst/>
                          <a:latin typeface="Calibri" panose="020F0502020204030204" pitchFamily="34" charset="0"/>
                        </a:rPr>
                        <a:t>685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Preoperative Thoracic Radiation Therapy - Disease and When Treated - Multi-Select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PreopXRTDisWhenMulti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225048234"/>
                  </a:ext>
                </a:extLst>
              </a:tr>
              <a:tr h="659808">
                <a:tc>
                  <a:txBody>
                    <a:bodyPr/>
                    <a:lstStyle/>
                    <a:p>
                      <a:pPr algn="ctr" fontAlgn="ctr">
                        <a:buNone/>
                      </a:pPr>
                      <a:r>
                        <a:rPr lang="en-US" sz="1100" b="0" i="0" u="none" strike="noStrike">
                          <a:solidFill>
                            <a:srgbClr val="000000"/>
                          </a:solidFill>
                          <a:effectLst/>
                          <a:latin typeface="Calibri" panose="020F0502020204030204" pitchFamily="34" charset="0"/>
                        </a:rPr>
                        <a:t>690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Preoperative Medication History - Chronic Immunosuppressive Therapy</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dirty="0">
                          <a:solidFill>
                            <a:srgbClr val="000000"/>
                          </a:solidFill>
                          <a:effectLst/>
                          <a:latin typeface="Calibri" panose="020F0502020204030204" pitchFamily="34" charset="0"/>
                        </a:rPr>
                        <a:t>HisPreopMeds (PreopImmunoThx) </a:t>
                      </a:r>
                      <a:r>
                        <a:rPr lang="en-US" sz="1100" b="0" i="1" u="none" strike="noStrike" dirty="0">
                          <a:solidFill>
                            <a:srgbClr val="000000"/>
                          </a:solidFill>
                          <a:effectLst/>
                          <a:latin typeface="Calibri" panose="020F0502020204030204" pitchFamily="34" charset="0"/>
                        </a:rPr>
                        <a:t>Harvest code = 2</a:t>
                      </a:r>
                      <a:endParaRPr lang="en-US" sz="1100" b="0" i="0" u="none" strike="noStrike" dirty="0">
                        <a:solidFill>
                          <a:srgbClr val="000000"/>
                        </a:solidFill>
                        <a:effectLst/>
                        <a:latin typeface="Calibri" panose="020F050202020403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166865779"/>
                  </a:ext>
                </a:extLst>
              </a:tr>
            </a:tbl>
          </a:graphicData>
        </a:graphic>
      </p:graphicFrame>
    </p:spTree>
    <p:extLst>
      <p:ext uri="{BB962C8B-B14F-4D97-AF65-F5344CB8AC3E}">
        <p14:creationId xmlns:p14="http://schemas.microsoft.com/office/powerpoint/2010/main" val="6087121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A24316F-E673-1FF8-A42D-4F996AFF6611}"/>
              </a:ext>
            </a:extLst>
          </p:cNvPr>
          <p:cNvSpPr>
            <a:spLocks noGrp="1"/>
          </p:cNvSpPr>
          <p:nvPr>
            <p:ph type="title"/>
          </p:nvPr>
        </p:nvSpPr>
        <p:spPr>
          <a:xfrm>
            <a:off x="556532" y="643467"/>
            <a:ext cx="11210925" cy="744836"/>
          </a:xfrm>
        </p:spPr>
        <p:txBody>
          <a:bodyPr>
            <a:normAutofit/>
          </a:bodyPr>
          <a:lstStyle/>
          <a:p>
            <a:pPr algn="ctr"/>
            <a:r>
              <a:rPr lang="en-US" sz="3200">
                <a:solidFill>
                  <a:schemeClr val="bg1"/>
                </a:solidFill>
              </a:rPr>
              <a:t>Audit Policy – Overall Variables</a:t>
            </a:r>
          </a:p>
        </p:txBody>
      </p:sp>
      <p:graphicFrame>
        <p:nvGraphicFramePr>
          <p:cNvPr id="4" name="Table 3">
            <a:extLst>
              <a:ext uri="{FF2B5EF4-FFF2-40B4-BE49-F238E27FC236}">
                <a16:creationId xmlns:a16="http://schemas.microsoft.com/office/drawing/2014/main" id="{D9BD890B-A629-AAE8-550F-707A84CC99F0}"/>
              </a:ext>
            </a:extLst>
          </p:cNvPr>
          <p:cNvGraphicFramePr>
            <a:graphicFrameLocks noGrp="1"/>
          </p:cNvGraphicFramePr>
          <p:nvPr>
            <p:extLst>
              <p:ext uri="{D42A27DB-BD31-4B8C-83A1-F6EECF244321}">
                <p14:modId xmlns:p14="http://schemas.microsoft.com/office/powerpoint/2010/main" val="1073866261"/>
              </p:ext>
            </p:extLst>
          </p:nvPr>
        </p:nvGraphicFramePr>
        <p:xfrm>
          <a:off x="1716833" y="1632856"/>
          <a:ext cx="8350898" cy="4338740"/>
        </p:xfrm>
        <a:graphic>
          <a:graphicData uri="http://schemas.openxmlformats.org/drawingml/2006/table">
            <a:tbl>
              <a:tblPr/>
              <a:tblGrid>
                <a:gridCol w="1949103">
                  <a:extLst>
                    <a:ext uri="{9D8B030D-6E8A-4147-A177-3AD203B41FA5}">
                      <a16:colId xmlns:a16="http://schemas.microsoft.com/office/drawing/2014/main" val="3401690158"/>
                    </a:ext>
                  </a:extLst>
                </a:gridCol>
                <a:gridCol w="2688418">
                  <a:extLst>
                    <a:ext uri="{9D8B030D-6E8A-4147-A177-3AD203B41FA5}">
                      <a16:colId xmlns:a16="http://schemas.microsoft.com/office/drawing/2014/main" val="481401048"/>
                    </a:ext>
                  </a:extLst>
                </a:gridCol>
                <a:gridCol w="3713377">
                  <a:extLst>
                    <a:ext uri="{9D8B030D-6E8A-4147-A177-3AD203B41FA5}">
                      <a16:colId xmlns:a16="http://schemas.microsoft.com/office/drawing/2014/main" val="3539006045"/>
                    </a:ext>
                  </a:extLst>
                </a:gridCol>
              </a:tblGrid>
              <a:tr h="216937">
                <a:tc>
                  <a:txBody>
                    <a:bodyPr/>
                    <a:lstStyle/>
                    <a:p>
                      <a:pPr algn="ctr" fontAlgn="ctr">
                        <a:buNone/>
                      </a:pPr>
                      <a:r>
                        <a:rPr lang="en-US" sz="1100" b="0" i="0" u="none" strike="noStrike">
                          <a:solidFill>
                            <a:srgbClr val="000000"/>
                          </a:solidFill>
                          <a:effectLst/>
                          <a:latin typeface="Calibri" panose="020F0502020204030204" pitchFamily="34" charset="0"/>
                        </a:rPr>
                        <a:t>710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Last Creatinine Level</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CreatLst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241189027"/>
                  </a:ext>
                </a:extLst>
              </a:tr>
              <a:tr h="433874">
                <a:tc>
                  <a:txBody>
                    <a:bodyPr/>
                    <a:lstStyle/>
                    <a:p>
                      <a:pPr algn="ctr" fontAlgn="ctr">
                        <a:buNone/>
                      </a:pPr>
                      <a:r>
                        <a:rPr lang="en-US" sz="1100" b="0" i="0" u="none" strike="noStrike">
                          <a:solidFill>
                            <a:srgbClr val="000000"/>
                          </a:solidFill>
                          <a:effectLst/>
                          <a:latin typeface="Calibri" panose="020F0502020204030204" pitchFamily="34" charset="0"/>
                        </a:rPr>
                        <a:t>740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Pulmonary Function Tests Performed</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PFT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027494299"/>
                  </a:ext>
                </a:extLst>
              </a:tr>
              <a:tr h="216937">
                <a:tc>
                  <a:txBody>
                    <a:bodyPr/>
                    <a:lstStyle/>
                    <a:p>
                      <a:pPr algn="ctr" fontAlgn="ctr">
                        <a:buNone/>
                      </a:pPr>
                      <a:r>
                        <a:rPr lang="en-US" sz="1100" b="0" i="0" u="none" strike="noStrike">
                          <a:solidFill>
                            <a:srgbClr val="000000"/>
                          </a:solidFill>
                          <a:effectLst/>
                          <a:latin typeface="Calibri" panose="020F0502020204030204" pitchFamily="34" charset="0"/>
                        </a:rPr>
                        <a:t>750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FEV1 Predicted</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FEVPred</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522640908"/>
                  </a:ext>
                </a:extLst>
              </a:tr>
              <a:tr h="216937">
                <a:tc>
                  <a:txBody>
                    <a:bodyPr/>
                    <a:lstStyle/>
                    <a:p>
                      <a:pPr algn="ctr" fontAlgn="ctr">
                        <a:buNone/>
                      </a:pPr>
                      <a:r>
                        <a:rPr lang="en-US" sz="1100" b="0" i="0" u="none" strike="noStrike">
                          <a:solidFill>
                            <a:srgbClr val="000000"/>
                          </a:solidFill>
                          <a:effectLst/>
                          <a:latin typeface="Calibri" panose="020F0502020204030204" pitchFamily="34" charset="0"/>
                        </a:rPr>
                        <a:t>781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DLCO Lowest Predicted</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DLCOPredLow</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45777145"/>
                  </a:ext>
                </a:extLst>
              </a:tr>
              <a:tr h="216937">
                <a:tc>
                  <a:txBody>
                    <a:bodyPr/>
                    <a:lstStyle/>
                    <a:p>
                      <a:pPr algn="ctr" fontAlgn="ctr">
                        <a:buNone/>
                      </a:pPr>
                      <a:r>
                        <a:rPr lang="en-US" sz="1100" b="0" i="0" u="none" strike="noStrike">
                          <a:solidFill>
                            <a:srgbClr val="000000"/>
                          </a:solidFill>
                          <a:effectLst/>
                          <a:latin typeface="Calibri" panose="020F0502020204030204" pitchFamily="34" charset="0"/>
                        </a:rPr>
                        <a:t>800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Cigarette Smoking History</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CigSmoking</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963798635"/>
                  </a:ext>
                </a:extLst>
              </a:tr>
              <a:tr h="216937">
                <a:tc>
                  <a:txBody>
                    <a:bodyPr/>
                    <a:lstStyle/>
                    <a:p>
                      <a:pPr algn="ctr" fontAlgn="ctr">
                        <a:buNone/>
                      </a:pPr>
                      <a:r>
                        <a:rPr lang="en-US" sz="1100" b="0" i="0" u="none" strike="noStrike">
                          <a:solidFill>
                            <a:srgbClr val="000000"/>
                          </a:solidFill>
                          <a:effectLst/>
                          <a:latin typeface="Calibri" panose="020F0502020204030204" pitchFamily="34" charset="0"/>
                        </a:rPr>
                        <a:t>870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ECOG Score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ECOGScore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294087195"/>
                  </a:ext>
                </a:extLst>
              </a:tr>
              <a:tr h="216937">
                <a:tc>
                  <a:txBody>
                    <a:bodyPr/>
                    <a:lstStyle/>
                    <a:p>
                      <a:pPr algn="ctr" fontAlgn="ctr">
                        <a:buNone/>
                      </a:pPr>
                      <a:r>
                        <a:rPr lang="en-US" sz="1100" b="0" i="0" u="none" strike="noStrike">
                          <a:solidFill>
                            <a:srgbClr val="000000"/>
                          </a:solidFill>
                          <a:effectLst/>
                          <a:latin typeface="Calibri" panose="020F0502020204030204" pitchFamily="34" charset="0"/>
                        </a:rPr>
                        <a:t>1250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Category of Disease - Primary</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CategoryPrim</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37781248"/>
                  </a:ext>
                </a:extLst>
              </a:tr>
              <a:tr h="216937">
                <a:tc>
                  <a:txBody>
                    <a:bodyPr/>
                    <a:lstStyle/>
                    <a:p>
                      <a:pPr algn="ctr" fontAlgn="ctr">
                        <a:buNone/>
                      </a:pPr>
                      <a:r>
                        <a:rPr lang="en-US" sz="1100" b="0" i="0" u="none" strike="noStrike">
                          <a:solidFill>
                            <a:srgbClr val="000000"/>
                          </a:solidFill>
                          <a:effectLst/>
                          <a:latin typeface="Calibri" panose="020F0502020204030204" pitchFamily="34" charset="0"/>
                        </a:rPr>
                        <a:t>1310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Date of Surgery</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SurgDt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40596946"/>
                  </a:ext>
                </a:extLst>
              </a:tr>
              <a:tr h="216937">
                <a:tc>
                  <a:txBody>
                    <a:bodyPr/>
                    <a:lstStyle/>
                    <a:p>
                      <a:pPr algn="ctr" fontAlgn="ctr">
                        <a:buNone/>
                      </a:pPr>
                      <a:r>
                        <a:rPr lang="en-US" sz="1100" b="0" i="0" u="none" strike="noStrike">
                          <a:solidFill>
                            <a:srgbClr val="000000"/>
                          </a:solidFill>
                          <a:effectLst/>
                          <a:latin typeface="Calibri" panose="020F0502020204030204" pitchFamily="34" charset="0"/>
                        </a:rPr>
                        <a:t>1360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Procedure Start Time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ProcStartT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424448677"/>
                  </a:ext>
                </a:extLst>
              </a:tr>
              <a:tr h="216937">
                <a:tc>
                  <a:txBody>
                    <a:bodyPr/>
                    <a:lstStyle/>
                    <a:p>
                      <a:pPr algn="ctr" fontAlgn="ctr">
                        <a:buNone/>
                      </a:pPr>
                      <a:r>
                        <a:rPr lang="en-US" sz="1100" b="0" i="0" u="none" strike="noStrike">
                          <a:solidFill>
                            <a:srgbClr val="000000"/>
                          </a:solidFill>
                          <a:effectLst/>
                          <a:latin typeface="Calibri" panose="020F0502020204030204" pitchFamily="34" charset="0"/>
                        </a:rPr>
                        <a:t>1370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Procedure End Time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ProcEndT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176167727"/>
                  </a:ext>
                </a:extLst>
              </a:tr>
              <a:tr h="216937">
                <a:tc>
                  <a:txBody>
                    <a:bodyPr/>
                    <a:lstStyle/>
                    <a:p>
                      <a:pPr algn="ctr" fontAlgn="ctr">
                        <a:buNone/>
                      </a:pPr>
                      <a:r>
                        <a:rPr lang="en-US" sz="1100" b="0" i="0" u="none" strike="noStrike">
                          <a:solidFill>
                            <a:srgbClr val="000000"/>
                          </a:solidFill>
                          <a:effectLst/>
                          <a:latin typeface="Calibri" panose="020F0502020204030204" pitchFamily="34" charset="0"/>
                        </a:rPr>
                        <a:t>1390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US" sz="1100" b="0" i="0" u="none" strike="noStrike">
                          <a:solidFill>
                            <a:srgbClr val="000000"/>
                          </a:solidFill>
                          <a:effectLst/>
                          <a:latin typeface="Calibri" panose="020F0502020204030204" pitchFamily="34" charset="0"/>
                        </a:rPr>
                        <a:t>Status of Operation</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US" sz="1100" b="0" i="0" u="none" strike="noStrike">
                          <a:solidFill>
                            <a:srgbClr val="000000"/>
                          </a:solidFill>
                          <a:effectLst/>
                          <a:latin typeface="Calibri" panose="020F0502020204030204" pitchFamily="34" charset="0"/>
                        </a:rPr>
                        <a:t>Status</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5808244"/>
                  </a:ext>
                </a:extLst>
              </a:tr>
              <a:tr h="433874">
                <a:tc>
                  <a:txBody>
                    <a:bodyPr/>
                    <a:lstStyle/>
                    <a:p>
                      <a:pPr algn="ctr" fontAlgn="ctr">
                        <a:buNone/>
                      </a:pPr>
                      <a:r>
                        <a:rPr lang="en-US" sz="1100" b="0" i="0" u="none" strike="noStrike">
                          <a:solidFill>
                            <a:srgbClr val="000000"/>
                          </a:solidFill>
                          <a:effectLst/>
                          <a:latin typeface="Calibri" panose="020F0502020204030204" pitchFamily="34" charset="0"/>
                        </a:rPr>
                        <a:t>1410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Unanticipated Surgical Approach Conversion</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UnanticConv</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64354518"/>
                  </a:ext>
                </a:extLst>
              </a:tr>
              <a:tr h="216937">
                <a:tc>
                  <a:txBody>
                    <a:bodyPr/>
                    <a:lstStyle/>
                    <a:p>
                      <a:pPr algn="ctr" fontAlgn="ctr">
                        <a:buNone/>
                      </a:pPr>
                      <a:r>
                        <a:rPr lang="en-US" sz="1100" b="0" i="0" u="none" strike="noStrike">
                          <a:solidFill>
                            <a:srgbClr val="000000"/>
                          </a:solidFill>
                          <a:effectLst/>
                          <a:latin typeface="Calibri" panose="020F0502020204030204" pitchFamily="34" charset="0"/>
                        </a:rPr>
                        <a:t>1460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ASA Classification</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ASA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531654029"/>
                  </a:ext>
                </a:extLst>
              </a:tr>
              <a:tr h="216937">
                <a:tc>
                  <a:txBody>
                    <a:bodyPr/>
                    <a:lstStyle/>
                    <a:p>
                      <a:pPr algn="ctr" fontAlgn="ctr">
                        <a:buNone/>
                      </a:pPr>
                      <a:r>
                        <a:rPr lang="en-US" sz="1100" b="0" i="0" u="none" strike="noStrike">
                          <a:solidFill>
                            <a:srgbClr val="000000"/>
                          </a:solidFill>
                          <a:effectLst/>
                          <a:latin typeface="Calibri" panose="020F0502020204030204" pitchFamily="34" charset="0"/>
                        </a:rPr>
                        <a:t>NA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NA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PrimaryProcedure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986854600"/>
                  </a:ext>
                </a:extLst>
              </a:tr>
              <a:tr h="433874">
                <a:tc>
                  <a:txBody>
                    <a:bodyPr/>
                    <a:lstStyle/>
                    <a:p>
                      <a:pPr algn="ctr" fontAlgn="ctr">
                        <a:buNone/>
                      </a:pPr>
                      <a:r>
                        <a:rPr lang="en-US" sz="1100" b="0" i="0" u="none" strike="noStrike">
                          <a:solidFill>
                            <a:srgbClr val="000000"/>
                          </a:solidFill>
                          <a:effectLst/>
                          <a:latin typeface="Calibri" panose="020F0502020204030204" pitchFamily="34" charset="0"/>
                        </a:rPr>
                        <a:t>1510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Primary Lung Cancer Resection Performed</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LungCancer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58255887"/>
                  </a:ext>
                </a:extLst>
              </a:tr>
              <a:tr h="433874">
                <a:tc>
                  <a:txBody>
                    <a:bodyPr/>
                    <a:lstStyle/>
                    <a:p>
                      <a:pPr algn="ctr" fontAlgn="ctr">
                        <a:buNone/>
                      </a:pPr>
                      <a:r>
                        <a:rPr lang="en-US" sz="1100" b="0" i="0" u="none" strike="noStrike">
                          <a:solidFill>
                            <a:srgbClr val="000000"/>
                          </a:solidFill>
                          <a:effectLst/>
                          <a:latin typeface="Calibri" panose="020F0502020204030204" pitchFamily="34" charset="0"/>
                        </a:rPr>
                        <a:t>1530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Esophageal Cancer Resection Performed</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dirty="0">
                          <a:solidFill>
                            <a:srgbClr val="000000"/>
                          </a:solidFill>
                          <a:effectLst/>
                          <a:latin typeface="Calibri" panose="020F0502020204030204" pitchFamily="34" charset="0"/>
                        </a:rPr>
                        <a:t>EsophCancer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42864325"/>
                  </a:ext>
                </a:extLst>
              </a:tr>
            </a:tbl>
          </a:graphicData>
        </a:graphic>
      </p:graphicFrame>
    </p:spTree>
    <p:extLst>
      <p:ext uri="{BB962C8B-B14F-4D97-AF65-F5344CB8AC3E}">
        <p14:creationId xmlns:p14="http://schemas.microsoft.com/office/powerpoint/2010/main" val="24267137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8945EE2-955A-C01D-C651-04ABF9137564}"/>
              </a:ext>
            </a:extLst>
          </p:cNvPr>
          <p:cNvSpPr>
            <a:spLocks noGrp="1"/>
          </p:cNvSpPr>
          <p:nvPr>
            <p:ph type="title"/>
          </p:nvPr>
        </p:nvSpPr>
        <p:spPr>
          <a:xfrm>
            <a:off x="556532" y="643467"/>
            <a:ext cx="11210925" cy="744836"/>
          </a:xfrm>
        </p:spPr>
        <p:txBody>
          <a:bodyPr>
            <a:normAutofit/>
          </a:bodyPr>
          <a:lstStyle/>
          <a:p>
            <a:pPr algn="ctr"/>
            <a:r>
              <a:rPr lang="en-US" sz="3200">
                <a:solidFill>
                  <a:schemeClr val="bg1"/>
                </a:solidFill>
              </a:rPr>
              <a:t>Audit Policy – Overall Variables</a:t>
            </a:r>
          </a:p>
        </p:txBody>
      </p:sp>
      <p:graphicFrame>
        <p:nvGraphicFramePr>
          <p:cNvPr id="4" name="Table 3">
            <a:extLst>
              <a:ext uri="{FF2B5EF4-FFF2-40B4-BE49-F238E27FC236}">
                <a16:creationId xmlns:a16="http://schemas.microsoft.com/office/drawing/2014/main" id="{22C9A670-3624-CBED-1F20-E2C24A9E8D58}"/>
              </a:ext>
            </a:extLst>
          </p:cNvPr>
          <p:cNvGraphicFramePr>
            <a:graphicFrameLocks noGrp="1"/>
          </p:cNvGraphicFramePr>
          <p:nvPr>
            <p:extLst>
              <p:ext uri="{D42A27DB-BD31-4B8C-83A1-F6EECF244321}">
                <p14:modId xmlns:p14="http://schemas.microsoft.com/office/powerpoint/2010/main" val="4145164089"/>
              </p:ext>
            </p:extLst>
          </p:nvPr>
        </p:nvGraphicFramePr>
        <p:xfrm>
          <a:off x="1651518" y="1604865"/>
          <a:ext cx="8257592" cy="4497355"/>
        </p:xfrm>
        <a:graphic>
          <a:graphicData uri="http://schemas.openxmlformats.org/drawingml/2006/table">
            <a:tbl>
              <a:tblPr/>
              <a:tblGrid>
                <a:gridCol w="1927325">
                  <a:extLst>
                    <a:ext uri="{9D8B030D-6E8A-4147-A177-3AD203B41FA5}">
                      <a16:colId xmlns:a16="http://schemas.microsoft.com/office/drawing/2014/main" val="1948199498"/>
                    </a:ext>
                  </a:extLst>
                </a:gridCol>
                <a:gridCol w="2658380">
                  <a:extLst>
                    <a:ext uri="{9D8B030D-6E8A-4147-A177-3AD203B41FA5}">
                      <a16:colId xmlns:a16="http://schemas.microsoft.com/office/drawing/2014/main" val="4080819304"/>
                    </a:ext>
                  </a:extLst>
                </a:gridCol>
                <a:gridCol w="3671887">
                  <a:extLst>
                    <a:ext uri="{9D8B030D-6E8A-4147-A177-3AD203B41FA5}">
                      <a16:colId xmlns:a16="http://schemas.microsoft.com/office/drawing/2014/main" val="1731812393"/>
                    </a:ext>
                  </a:extLst>
                </a:gridCol>
              </a:tblGrid>
              <a:tr h="214160">
                <a:tc>
                  <a:txBody>
                    <a:bodyPr/>
                    <a:lstStyle/>
                    <a:p>
                      <a:pPr algn="ctr" fontAlgn="ctr">
                        <a:buNone/>
                      </a:pPr>
                      <a:r>
                        <a:rPr lang="en-US" sz="1100" b="0" i="0" u="none" strike="noStrike">
                          <a:solidFill>
                            <a:srgbClr val="000000"/>
                          </a:solidFill>
                          <a:effectLst/>
                          <a:latin typeface="Calibri" panose="020F0502020204030204" pitchFamily="34" charset="0"/>
                        </a:rPr>
                        <a:t>1620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Clinical Staging Methods - PET/CT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ClinStagMeth (PET/CT) </a:t>
                      </a:r>
                      <a:r>
                        <a:rPr lang="en-US" sz="1100" b="0" i="1" u="none" strike="noStrike">
                          <a:solidFill>
                            <a:srgbClr val="000000"/>
                          </a:solidFill>
                          <a:effectLst/>
                          <a:latin typeface="Calibri" panose="020F0502020204030204" pitchFamily="34" charset="0"/>
                        </a:rPr>
                        <a:t>Harvest code = 1</a:t>
                      </a:r>
                      <a:endParaRPr lang="en-US" sz="1100" b="0" i="0" u="none" strike="noStrike">
                        <a:solidFill>
                          <a:srgbClr val="000000"/>
                        </a:solidFill>
                        <a:effectLst/>
                        <a:latin typeface="Calibri" panose="020F050202020403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64002642"/>
                  </a:ext>
                </a:extLst>
              </a:tr>
              <a:tr h="428319">
                <a:tc>
                  <a:txBody>
                    <a:bodyPr/>
                    <a:lstStyle/>
                    <a:p>
                      <a:pPr algn="ctr" fontAlgn="ctr">
                        <a:buNone/>
                      </a:pPr>
                      <a:r>
                        <a:rPr lang="en-US" sz="1100" b="0" i="0" u="none" strike="noStrike">
                          <a:solidFill>
                            <a:srgbClr val="000000"/>
                          </a:solidFill>
                          <a:effectLst/>
                          <a:latin typeface="Calibri" panose="020F0502020204030204" pitchFamily="34" charset="0"/>
                        </a:rPr>
                        <a:t>1800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Clinical Staging Lung Cancer Tumor Size In cm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LungCaTumSz</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13941518"/>
                  </a:ext>
                </a:extLst>
              </a:tr>
              <a:tr h="214160">
                <a:tc>
                  <a:txBody>
                    <a:bodyPr/>
                    <a:lstStyle/>
                    <a:p>
                      <a:pPr algn="ctr" fontAlgn="ctr">
                        <a:buNone/>
                      </a:pPr>
                      <a:r>
                        <a:rPr lang="en-US" sz="1100" b="0" i="0" u="none" strike="noStrike">
                          <a:solidFill>
                            <a:srgbClr val="000000"/>
                          </a:solidFill>
                          <a:effectLst/>
                          <a:latin typeface="Calibri" panose="020F0502020204030204" pitchFamily="34" charset="0"/>
                        </a:rPr>
                        <a:t>1810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Lung Cancer T Stage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ClinStageLungTumor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59851679"/>
                  </a:ext>
                </a:extLst>
              </a:tr>
              <a:tr h="214160">
                <a:tc>
                  <a:txBody>
                    <a:bodyPr/>
                    <a:lstStyle/>
                    <a:p>
                      <a:pPr algn="ctr" fontAlgn="ctr">
                        <a:buNone/>
                      </a:pPr>
                      <a:r>
                        <a:rPr lang="en-US" sz="1100" b="0" i="0" u="none" strike="noStrike">
                          <a:solidFill>
                            <a:srgbClr val="000000"/>
                          </a:solidFill>
                          <a:effectLst/>
                          <a:latin typeface="Calibri" panose="020F0502020204030204" pitchFamily="34" charset="0"/>
                        </a:rPr>
                        <a:t>1820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Lung Cancer Nodes - N</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ClinStageLungN</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9532117"/>
                  </a:ext>
                </a:extLst>
              </a:tr>
              <a:tr h="214160">
                <a:tc>
                  <a:txBody>
                    <a:bodyPr/>
                    <a:lstStyle/>
                    <a:p>
                      <a:pPr algn="ctr" fontAlgn="ctr">
                        <a:buNone/>
                      </a:pPr>
                      <a:r>
                        <a:rPr lang="en-US" sz="1100" b="0" i="0" u="none" strike="noStrike">
                          <a:solidFill>
                            <a:srgbClr val="000000"/>
                          </a:solidFill>
                          <a:effectLst/>
                          <a:latin typeface="Calibri" panose="020F0502020204030204" pitchFamily="34" charset="0"/>
                        </a:rPr>
                        <a:t>1830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US" sz="1100" b="0" i="0" u="none" strike="noStrike">
                          <a:solidFill>
                            <a:srgbClr val="000000"/>
                          </a:solidFill>
                          <a:effectLst/>
                          <a:latin typeface="Calibri" panose="020F0502020204030204" pitchFamily="34" charset="0"/>
                        </a:rPr>
                        <a:t>Lung Cancer Metastasis - M</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US" sz="1100" b="0" i="0" u="none" strike="noStrike">
                          <a:solidFill>
                            <a:srgbClr val="000000"/>
                          </a:solidFill>
                          <a:effectLst/>
                          <a:latin typeface="Calibri" panose="020F0502020204030204" pitchFamily="34" charset="0"/>
                        </a:rPr>
                        <a:t>ClinStageLungM</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346232687"/>
                  </a:ext>
                </a:extLst>
              </a:tr>
              <a:tr h="428319">
                <a:tc>
                  <a:txBody>
                    <a:bodyPr/>
                    <a:lstStyle/>
                    <a:p>
                      <a:pPr algn="ctr" fontAlgn="ctr">
                        <a:buNone/>
                      </a:pPr>
                      <a:r>
                        <a:rPr lang="en-US" sz="1100" b="0" i="0" u="none" strike="noStrike">
                          <a:solidFill>
                            <a:srgbClr val="000000"/>
                          </a:solidFill>
                          <a:effectLst/>
                          <a:latin typeface="Calibri" panose="020F0502020204030204" pitchFamily="34" charset="0"/>
                        </a:rPr>
                        <a:t>1850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Pathological Staging - Lung Cancer - 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PathStageLungT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37268397"/>
                  </a:ext>
                </a:extLst>
              </a:tr>
              <a:tr h="214160">
                <a:tc>
                  <a:txBody>
                    <a:bodyPr/>
                    <a:lstStyle/>
                    <a:p>
                      <a:pPr algn="ctr" fontAlgn="ctr">
                        <a:buNone/>
                      </a:pPr>
                      <a:r>
                        <a:rPr lang="en-US" sz="1100" b="0" i="0" u="none" strike="noStrike">
                          <a:solidFill>
                            <a:srgbClr val="000000"/>
                          </a:solidFill>
                          <a:effectLst/>
                          <a:latin typeface="Calibri" panose="020F0502020204030204" pitchFamily="34" charset="0"/>
                        </a:rPr>
                        <a:t>2020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Number of Malignant Nodes</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NumMaligNodes</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81548788"/>
                  </a:ext>
                </a:extLst>
              </a:tr>
              <a:tr h="214160">
                <a:tc>
                  <a:txBody>
                    <a:bodyPr/>
                    <a:lstStyle/>
                    <a:p>
                      <a:pPr algn="ctr" fontAlgn="ctr">
                        <a:buNone/>
                      </a:pPr>
                      <a:r>
                        <a:rPr lang="en-US" sz="1100" b="0" i="0" u="none" strike="noStrike">
                          <a:solidFill>
                            <a:srgbClr val="000000"/>
                          </a:solidFill>
                          <a:effectLst/>
                          <a:latin typeface="Calibri" panose="020F0502020204030204" pitchFamily="34" charset="0"/>
                        </a:rPr>
                        <a:t>2030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Lung Cancer - Number of Nodes</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LungCANodes</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32529894"/>
                  </a:ext>
                </a:extLst>
              </a:tr>
              <a:tr h="428319">
                <a:tc>
                  <a:txBody>
                    <a:bodyPr/>
                    <a:lstStyle/>
                    <a:p>
                      <a:pPr algn="ctr" fontAlgn="ctr">
                        <a:buNone/>
                      </a:pPr>
                      <a:r>
                        <a:rPr lang="en-US" sz="1100" b="0" i="0" u="none" strike="noStrike">
                          <a:solidFill>
                            <a:srgbClr val="000000"/>
                          </a:solidFill>
                          <a:effectLst/>
                          <a:latin typeface="Calibri" panose="020F0502020204030204" pitchFamily="34" charset="0"/>
                        </a:rPr>
                        <a:t>2040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Pathological Staging - Lung Cancer - N</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PathStageLungN</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06742177"/>
                  </a:ext>
                </a:extLst>
              </a:tr>
              <a:tr h="214160">
                <a:tc>
                  <a:txBody>
                    <a:bodyPr/>
                    <a:lstStyle/>
                    <a:p>
                      <a:pPr algn="ctr" fontAlgn="ctr">
                        <a:buNone/>
                      </a:pPr>
                      <a:r>
                        <a:rPr lang="en-US" sz="1100" b="0" i="0" u="none" strike="noStrike">
                          <a:solidFill>
                            <a:srgbClr val="000000"/>
                          </a:solidFill>
                          <a:effectLst/>
                          <a:latin typeface="Calibri" panose="020F0502020204030204" pitchFamily="34" charset="0"/>
                        </a:rPr>
                        <a:t>2060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Lung CA Metastases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PathStageLungM</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73818075"/>
                  </a:ext>
                </a:extLst>
              </a:tr>
              <a:tr h="214160">
                <a:tc>
                  <a:txBody>
                    <a:bodyPr/>
                    <a:lstStyle/>
                    <a:p>
                      <a:pPr algn="ctr" fontAlgn="ctr">
                        <a:buNone/>
                      </a:pPr>
                      <a:r>
                        <a:rPr lang="en-US" sz="1100" b="0" i="0" u="none" strike="noStrike">
                          <a:solidFill>
                            <a:srgbClr val="000000"/>
                          </a:solidFill>
                          <a:effectLst/>
                          <a:latin typeface="Calibri" panose="020F0502020204030204" pitchFamily="34" charset="0"/>
                        </a:rPr>
                        <a:t>2100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Lung Cancer - Pathology Margins</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LungCAPathMarg</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28365874"/>
                  </a:ext>
                </a:extLst>
              </a:tr>
              <a:tr h="642479">
                <a:tc>
                  <a:txBody>
                    <a:bodyPr/>
                    <a:lstStyle/>
                    <a:p>
                      <a:pPr algn="ctr" fontAlgn="ctr">
                        <a:buNone/>
                      </a:pPr>
                      <a:r>
                        <a:rPr lang="en-US" sz="1100" b="0" i="0" u="none" strike="noStrike">
                          <a:solidFill>
                            <a:srgbClr val="000000"/>
                          </a:solidFill>
                          <a:effectLst/>
                          <a:latin typeface="Calibri" panose="020F0502020204030204" pitchFamily="34" charset="0"/>
                        </a:rPr>
                        <a:t>2135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Clinical Staging Performed For Esophageal Cancer - Multi-Select - EUS</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fr-FR" sz="1100" b="0" i="0" u="none" strike="noStrike">
                          <a:solidFill>
                            <a:srgbClr val="000000"/>
                          </a:solidFill>
                          <a:effectLst/>
                          <a:latin typeface="Calibri" panose="020F0502020204030204" pitchFamily="34" charset="0"/>
                        </a:rPr>
                        <a:t>ClinStageEsophMulti (EUS) </a:t>
                      </a:r>
                      <a:r>
                        <a:rPr lang="fr-FR" sz="1100" b="0" i="1" u="none" strike="noStrike">
                          <a:solidFill>
                            <a:srgbClr val="000000"/>
                          </a:solidFill>
                          <a:effectLst/>
                          <a:latin typeface="Calibri" panose="020F0502020204030204" pitchFamily="34" charset="0"/>
                        </a:rPr>
                        <a:t>Harvest Code = 5</a:t>
                      </a:r>
                      <a:endParaRPr lang="fr-FR" sz="1100" b="0" i="0" u="none" strike="noStrike">
                        <a:solidFill>
                          <a:srgbClr val="000000"/>
                        </a:solidFill>
                        <a:effectLst/>
                        <a:latin typeface="Calibri" panose="020F050202020403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59248879"/>
                  </a:ext>
                </a:extLst>
              </a:tr>
              <a:tr h="214160">
                <a:tc>
                  <a:txBody>
                    <a:bodyPr/>
                    <a:lstStyle/>
                    <a:p>
                      <a:pPr algn="ctr" fontAlgn="ctr">
                        <a:buNone/>
                      </a:pPr>
                      <a:r>
                        <a:rPr lang="en-US" sz="1100" b="0" i="0" u="none" strike="noStrike">
                          <a:solidFill>
                            <a:srgbClr val="000000"/>
                          </a:solidFill>
                          <a:effectLst/>
                          <a:latin typeface="Calibri" panose="020F0502020204030204" pitchFamily="34" charset="0"/>
                        </a:rPr>
                        <a:t>2220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Esophageal Cancer Tumor - 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ClinStageEsophT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4280237"/>
                  </a:ext>
                </a:extLst>
              </a:tr>
              <a:tr h="428319">
                <a:tc>
                  <a:txBody>
                    <a:bodyPr/>
                    <a:lstStyle/>
                    <a:p>
                      <a:pPr algn="ctr" fontAlgn="ctr">
                        <a:buNone/>
                      </a:pPr>
                      <a:r>
                        <a:rPr lang="en-US" sz="1100" b="0" i="0" u="none" strike="noStrike">
                          <a:solidFill>
                            <a:srgbClr val="000000"/>
                          </a:solidFill>
                          <a:effectLst/>
                          <a:latin typeface="Calibri" panose="020F0502020204030204" pitchFamily="34" charset="0"/>
                        </a:rPr>
                        <a:t>2230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Clinical Diagnosis of Nodal Involvement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ClinStageEsophNode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32378709"/>
                  </a:ext>
                </a:extLst>
              </a:tr>
              <a:tr h="214160">
                <a:tc>
                  <a:txBody>
                    <a:bodyPr/>
                    <a:lstStyle/>
                    <a:p>
                      <a:pPr algn="ctr" fontAlgn="ctr">
                        <a:buNone/>
                      </a:pPr>
                      <a:r>
                        <a:rPr lang="en-US" sz="1100" b="0" i="0" u="none" strike="noStrike">
                          <a:solidFill>
                            <a:srgbClr val="000000"/>
                          </a:solidFill>
                          <a:effectLst/>
                          <a:latin typeface="Calibri" panose="020F0502020204030204" pitchFamily="34" charset="0"/>
                        </a:rPr>
                        <a:t>2240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Esophageal Cancer Metastasis - M</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dirty="0">
                          <a:solidFill>
                            <a:srgbClr val="000000"/>
                          </a:solidFill>
                          <a:effectLst/>
                          <a:latin typeface="Calibri" panose="020F0502020204030204" pitchFamily="34" charset="0"/>
                        </a:rPr>
                        <a:t>ClinStageEsophM</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12325001"/>
                  </a:ext>
                </a:extLst>
              </a:tr>
            </a:tbl>
          </a:graphicData>
        </a:graphic>
      </p:graphicFrame>
    </p:spTree>
    <p:extLst>
      <p:ext uri="{BB962C8B-B14F-4D97-AF65-F5344CB8AC3E}">
        <p14:creationId xmlns:p14="http://schemas.microsoft.com/office/powerpoint/2010/main" val="40340003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D2F6137-7578-5A1B-FD92-04750C2ACDC7}"/>
              </a:ext>
            </a:extLst>
          </p:cNvPr>
          <p:cNvSpPr>
            <a:spLocks noGrp="1"/>
          </p:cNvSpPr>
          <p:nvPr>
            <p:ph type="title"/>
          </p:nvPr>
        </p:nvSpPr>
        <p:spPr>
          <a:xfrm>
            <a:off x="556532" y="643467"/>
            <a:ext cx="11210925" cy="744836"/>
          </a:xfrm>
        </p:spPr>
        <p:txBody>
          <a:bodyPr>
            <a:normAutofit/>
          </a:bodyPr>
          <a:lstStyle/>
          <a:p>
            <a:pPr algn="ctr"/>
            <a:r>
              <a:rPr lang="en-US" sz="3200">
                <a:solidFill>
                  <a:schemeClr val="bg1"/>
                </a:solidFill>
              </a:rPr>
              <a:t>Audit Policy – Overall Variables</a:t>
            </a:r>
          </a:p>
        </p:txBody>
      </p:sp>
      <p:graphicFrame>
        <p:nvGraphicFramePr>
          <p:cNvPr id="4" name="Table 3">
            <a:extLst>
              <a:ext uri="{FF2B5EF4-FFF2-40B4-BE49-F238E27FC236}">
                <a16:creationId xmlns:a16="http://schemas.microsoft.com/office/drawing/2014/main" id="{E6D97123-A63D-F30A-80C0-36B21597EBB6}"/>
              </a:ext>
            </a:extLst>
          </p:cNvPr>
          <p:cNvGraphicFramePr>
            <a:graphicFrameLocks noGrp="1"/>
          </p:cNvGraphicFramePr>
          <p:nvPr>
            <p:extLst>
              <p:ext uri="{D42A27DB-BD31-4B8C-83A1-F6EECF244321}">
                <p14:modId xmlns:p14="http://schemas.microsoft.com/office/powerpoint/2010/main" val="592500873"/>
              </p:ext>
            </p:extLst>
          </p:nvPr>
        </p:nvGraphicFramePr>
        <p:xfrm>
          <a:off x="1866122" y="1698171"/>
          <a:ext cx="7856376" cy="4310739"/>
        </p:xfrm>
        <a:graphic>
          <a:graphicData uri="http://schemas.openxmlformats.org/drawingml/2006/table">
            <a:tbl>
              <a:tblPr/>
              <a:tblGrid>
                <a:gridCol w="1833681">
                  <a:extLst>
                    <a:ext uri="{9D8B030D-6E8A-4147-A177-3AD203B41FA5}">
                      <a16:colId xmlns:a16="http://schemas.microsoft.com/office/drawing/2014/main" val="1550437449"/>
                    </a:ext>
                  </a:extLst>
                </a:gridCol>
                <a:gridCol w="3326148">
                  <a:extLst>
                    <a:ext uri="{9D8B030D-6E8A-4147-A177-3AD203B41FA5}">
                      <a16:colId xmlns:a16="http://schemas.microsoft.com/office/drawing/2014/main" val="3787223496"/>
                    </a:ext>
                  </a:extLst>
                </a:gridCol>
                <a:gridCol w="2696547">
                  <a:extLst>
                    <a:ext uri="{9D8B030D-6E8A-4147-A177-3AD203B41FA5}">
                      <a16:colId xmlns:a16="http://schemas.microsoft.com/office/drawing/2014/main" val="2137954226"/>
                    </a:ext>
                  </a:extLst>
                </a:gridCol>
              </a:tblGrid>
              <a:tr h="453762">
                <a:tc>
                  <a:txBody>
                    <a:bodyPr/>
                    <a:lstStyle/>
                    <a:p>
                      <a:pPr algn="ctr" fontAlgn="ctr">
                        <a:buNone/>
                      </a:pPr>
                      <a:r>
                        <a:rPr lang="en-US" sz="1100" b="0" i="0" u="none" strike="noStrike">
                          <a:solidFill>
                            <a:srgbClr val="000000"/>
                          </a:solidFill>
                          <a:effectLst/>
                          <a:latin typeface="Calibri" panose="020F0502020204030204" pitchFamily="34" charset="0"/>
                        </a:rPr>
                        <a:t>2410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Pathological Staging - Esophageal Cancer - 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dirty="0" err="1">
                          <a:solidFill>
                            <a:srgbClr val="000000"/>
                          </a:solidFill>
                          <a:effectLst/>
                          <a:latin typeface="Calibri" panose="020F0502020204030204" pitchFamily="34" charset="0"/>
                        </a:rPr>
                        <a:t>PathStageEsophT</a:t>
                      </a:r>
                      <a:endParaRPr lang="en-US" sz="1100" b="0" i="0" u="none" strike="noStrike" dirty="0">
                        <a:solidFill>
                          <a:srgbClr val="000000"/>
                        </a:solidFill>
                        <a:effectLst/>
                        <a:latin typeface="Calibri" panose="020F050202020403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6426695"/>
                  </a:ext>
                </a:extLst>
              </a:tr>
              <a:tr h="453762">
                <a:tc>
                  <a:txBody>
                    <a:bodyPr/>
                    <a:lstStyle/>
                    <a:p>
                      <a:pPr algn="ctr" fontAlgn="ctr">
                        <a:buNone/>
                      </a:pPr>
                      <a:r>
                        <a:rPr lang="en-US" sz="1100" b="0" i="0" u="none" strike="noStrike">
                          <a:solidFill>
                            <a:srgbClr val="000000"/>
                          </a:solidFill>
                          <a:effectLst/>
                          <a:latin typeface="Calibri" panose="020F0502020204030204" pitchFamily="34" charset="0"/>
                        </a:rPr>
                        <a:t>2420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Pathological Staging - Esophageal Cancer - N</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PathStageEsophN</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98754750"/>
                  </a:ext>
                </a:extLst>
              </a:tr>
              <a:tr h="453762">
                <a:tc>
                  <a:txBody>
                    <a:bodyPr/>
                    <a:lstStyle/>
                    <a:p>
                      <a:pPr algn="ctr" fontAlgn="ctr">
                        <a:buNone/>
                      </a:pPr>
                      <a:r>
                        <a:rPr lang="en-US" sz="1100" b="0" i="0" u="none" strike="noStrike">
                          <a:solidFill>
                            <a:srgbClr val="000000"/>
                          </a:solidFill>
                          <a:effectLst/>
                          <a:latin typeface="Calibri" panose="020F0502020204030204" pitchFamily="34" charset="0"/>
                        </a:rPr>
                        <a:t>2430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Pathological Staging - Esophageal Cancer  - M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PathStageEsophM</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59189519"/>
                  </a:ext>
                </a:extLst>
              </a:tr>
              <a:tr h="453762">
                <a:tc>
                  <a:txBody>
                    <a:bodyPr/>
                    <a:lstStyle/>
                    <a:p>
                      <a:pPr algn="ctr" fontAlgn="ctr">
                        <a:buNone/>
                      </a:pPr>
                      <a:r>
                        <a:rPr lang="en-US" sz="1100" b="0" i="0" u="none" strike="noStrike">
                          <a:solidFill>
                            <a:srgbClr val="000000"/>
                          </a:solidFill>
                          <a:effectLst/>
                          <a:latin typeface="Calibri" panose="020F0502020204030204" pitchFamily="34" charset="0"/>
                        </a:rPr>
                        <a:t>2440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Pathological Staging - Esophageal Cancer - H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PathStageEsophH</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97929321"/>
                  </a:ext>
                </a:extLst>
              </a:tr>
              <a:tr h="453762">
                <a:tc>
                  <a:txBody>
                    <a:bodyPr/>
                    <a:lstStyle/>
                    <a:p>
                      <a:pPr algn="ctr" fontAlgn="ctr">
                        <a:buNone/>
                      </a:pPr>
                      <a:r>
                        <a:rPr lang="en-US" sz="1100" b="0" i="0" u="none" strike="noStrike">
                          <a:solidFill>
                            <a:srgbClr val="000000"/>
                          </a:solidFill>
                          <a:effectLst/>
                          <a:latin typeface="Calibri" panose="020F0502020204030204" pitchFamily="34" charset="0"/>
                        </a:rPr>
                        <a:t>2460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Esophageal Cancer - Number of Nodes</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EsophCANodes</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50751701"/>
                  </a:ext>
                </a:extLst>
              </a:tr>
              <a:tr h="453762">
                <a:tc>
                  <a:txBody>
                    <a:bodyPr/>
                    <a:lstStyle/>
                    <a:p>
                      <a:pPr algn="ctr" fontAlgn="ctr">
                        <a:buNone/>
                      </a:pPr>
                      <a:r>
                        <a:rPr lang="en-US" sz="1100" b="0" i="0" u="none" strike="noStrike">
                          <a:solidFill>
                            <a:srgbClr val="000000"/>
                          </a:solidFill>
                          <a:effectLst/>
                          <a:latin typeface="Calibri" panose="020F0502020204030204" pitchFamily="34" charset="0"/>
                        </a:rPr>
                        <a:t>2470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Esophageal Cancer - Pathology Margins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EsophCAPathMarg</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43979466"/>
                  </a:ext>
                </a:extLst>
              </a:tr>
              <a:tr h="226881">
                <a:tc>
                  <a:txBody>
                    <a:bodyPr/>
                    <a:lstStyle/>
                    <a:p>
                      <a:pPr algn="ctr" fontAlgn="ctr">
                        <a:buNone/>
                      </a:pPr>
                      <a:r>
                        <a:rPr lang="en-US" sz="1100" b="0" i="0" u="none" strike="noStrike">
                          <a:solidFill>
                            <a:srgbClr val="000000"/>
                          </a:solidFill>
                          <a:effectLst/>
                          <a:latin typeface="Calibri" panose="020F0502020204030204" pitchFamily="34" charset="0"/>
                        </a:rPr>
                        <a:t>3660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Postoperative Events Occurred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POEvents</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04381692"/>
                  </a:ext>
                </a:extLst>
              </a:tr>
              <a:tr h="453762">
                <a:tc>
                  <a:txBody>
                    <a:bodyPr/>
                    <a:lstStyle/>
                    <a:p>
                      <a:pPr algn="ctr" fontAlgn="ctr">
                        <a:buNone/>
                      </a:pPr>
                      <a:r>
                        <a:rPr lang="en-US" sz="1100" b="0" i="0" u="none" strike="noStrike">
                          <a:solidFill>
                            <a:srgbClr val="000000"/>
                          </a:solidFill>
                          <a:effectLst/>
                          <a:latin typeface="Calibri" panose="020F0502020204030204" pitchFamily="34" charset="0"/>
                        </a:rPr>
                        <a:t>3670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Post Op Procedure Through New or Existing Incision</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PostOpProc</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19848595"/>
                  </a:ext>
                </a:extLst>
              </a:tr>
              <a:tr h="226881">
                <a:tc>
                  <a:txBody>
                    <a:bodyPr/>
                    <a:lstStyle/>
                    <a:p>
                      <a:pPr algn="ctr" fontAlgn="ctr">
                        <a:buNone/>
                      </a:pPr>
                      <a:r>
                        <a:rPr lang="en-US" sz="1100" b="0" i="0" u="none" strike="noStrike">
                          <a:solidFill>
                            <a:srgbClr val="000000"/>
                          </a:solidFill>
                          <a:effectLst/>
                          <a:latin typeface="Calibri" panose="020F0502020204030204" pitchFamily="34" charset="0"/>
                        </a:rPr>
                        <a:t>3720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Pneumonia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Pneumonia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80661517"/>
                  </a:ext>
                </a:extLst>
              </a:tr>
              <a:tr h="453762">
                <a:tc>
                  <a:txBody>
                    <a:bodyPr/>
                    <a:lstStyle/>
                    <a:p>
                      <a:pPr algn="ctr" fontAlgn="ctr">
                        <a:buNone/>
                      </a:pPr>
                      <a:r>
                        <a:rPr lang="en-US" sz="1100" b="0" i="0" u="none" strike="noStrike">
                          <a:solidFill>
                            <a:srgbClr val="000000"/>
                          </a:solidFill>
                          <a:effectLst/>
                          <a:latin typeface="Calibri" panose="020F0502020204030204" pitchFamily="34" charset="0"/>
                        </a:rPr>
                        <a:t>3740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Acute Respiratory Distress Syndrome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ARDS</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13817697"/>
                  </a:ext>
                </a:extLst>
              </a:tr>
              <a:tr h="226881">
                <a:tc>
                  <a:txBody>
                    <a:bodyPr/>
                    <a:lstStyle/>
                    <a:p>
                      <a:pPr algn="ctr" fontAlgn="ctr">
                        <a:buNone/>
                      </a:pPr>
                      <a:r>
                        <a:rPr lang="en-US" sz="1100" b="0" i="0" u="none" strike="noStrike">
                          <a:solidFill>
                            <a:srgbClr val="000000"/>
                          </a:solidFill>
                          <a:effectLst/>
                          <a:latin typeface="Calibri" panose="020F0502020204030204" pitchFamily="34" charset="0"/>
                        </a:rPr>
                        <a:t>3760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Respiratory Failure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dirty="0" err="1">
                          <a:solidFill>
                            <a:srgbClr val="000000"/>
                          </a:solidFill>
                          <a:effectLst/>
                          <a:latin typeface="Calibri" panose="020F0502020204030204" pitchFamily="34" charset="0"/>
                        </a:rPr>
                        <a:t>RespFail</a:t>
                      </a:r>
                      <a:endParaRPr lang="en-US" sz="1100" b="0" i="0" u="none" strike="noStrike" dirty="0">
                        <a:solidFill>
                          <a:srgbClr val="000000"/>
                        </a:solidFill>
                        <a:effectLst/>
                        <a:latin typeface="Calibri" panose="020F050202020403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53431323"/>
                  </a:ext>
                </a:extLst>
              </a:tr>
            </a:tbl>
          </a:graphicData>
        </a:graphic>
      </p:graphicFrame>
    </p:spTree>
    <p:extLst>
      <p:ext uri="{BB962C8B-B14F-4D97-AF65-F5344CB8AC3E}">
        <p14:creationId xmlns:p14="http://schemas.microsoft.com/office/powerpoint/2010/main" val="24039609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AC3287D-F71A-DD7E-28EB-EAADE01F1D2D}"/>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B1897560-F93B-7FEB-7FB4-962DB64BF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F177B47-0E5C-F338-4F20-3A6171E39F12}"/>
              </a:ext>
            </a:extLst>
          </p:cNvPr>
          <p:cNvSpPr>
            <a:spLocks noGrp="1"/>
          </p:cNvSpPr>
          <p:nvPr>
            <p:ph type="title"/>
          </p:nvPr>
        </p:nvSpPr>
        <p:spPr>
          <a:xfrm>
            <a:off x="556532" y="643467"/>
            <a:ext cx="11210925" cy="744836"/>
          </a:xfrm>
        </p:spPr>
        <p:txBody>
          <a:bodyPr>
            <a:normAutofit/>
          </a:bodyPr>
          <a:lstStyle/>
          <a:p>
            <a:pPr algn="ctr"/>
            <a:r>
              <a:rPr lang="en-US" sz="3200">
                <a:solidFill>
                  <a:schemeClr val="bg1"/>
                </a:solidFill>
              </a:rPr>
              <a:t>Audit Policy – Overall Variables</a:t>
            </a:r>
          </a:p>
        </p:txBody>
      </p:sp>
      <p:graphicFrame>
        <p:nvGraphicFramePr>
          <p:cNvPr id="5" name="Table 4">
            <a:extLst>
              <a:ext uri="{FF2B5EF4-FFF2-40B4-BE49-F238E27FC236}">
                <a16:creationId xmlns:a16="http://schemas.microsoft.com/office/drawing/2014/main" id="{E9219D42-6B6F-92A3-8BFE-D1D8FD7F8BB0}"/>
              </a:ext>
            </a:extLst>
          </p:cNvPr>
          <p:cNvGraphicFramePr>
            <a:graphicFrameLocks noGrp="1"/>
          </p:cNvGraphicFramePr>
          <p:nvPr>
            <p:extLst>
              <p:ext uri="{D42A27DB-BD31-4B8C-83A1-F6EECF244321}">
                <p14:modId xmlns:p14="http://schemas.microsoft.com/office/powerpoint/2010/main" val="3738031918"/>
              </p:ext>
            </p:extLst>
          </p:nvPr>
        </p:nvGraphicFramePr>
        <p:xfrm>
          <a:off x="1950097" y="1498418"/>
          <a:ext cx="7525787" cy="4716115"/>
        </p:xfrm>
        <a:graphic>
          <a:graphicData uri="http://schemas.openxmlformats.org/drawingml/2006/table">
            <a:tbl>
              <a:tblPr/>
              <a:tblGrid>
                <a:gridCol w="1756522">
                  <a:extLst>
                    <a:ext uri="{9D8B030D-6E8A-4147-A177-3AD203B41FA5}">
                      <a16:colId xmlns:a16="http://schemas.microsoft.com/office/drawing/2014/main" val="2709830062"/>
                    </a:ext>
                  </a:extLst>
                </a:gridCol>
                <a:gridCol w="2422789">
                  <a:extLst>
                    <a:ext uri="{9D8B030D-6E8A-4147-A177-3AD203B41FA5}">
                      <a16:colId xmlns:a16="http://schemas.microsoft.com/office/drawing/2014/main" val="2679277277"/>
                    </a:ext>
                  </a:extLst>
                </a:gridCol>
                <a:gridCol w="3346476">
                  <a:extLst>
                    <a:ext uri="{9D8B030D-6E8A-4147-A177-3AD203B41FA5}">
                      <a16:colId xmlns:a16="http://schemas.microsoft.com/office/drawing/2014/main" val="3182382569"/>
                    </a:ext>
                  </a:extLst>
                </a:gridCol>
              </a:tblGrid>
              <a:tr h="205049">
                <a:tc>
                  <a:txBody>
                    <a:bodyPr/>
                    <a:lstStyle/>
                    <a:p>
                      <a:pPr algn="ctr" fontAlgn="ctr">
                        <a:buNone/>
                      </a:pPr>
                      <a:r>
                        <a:rPr lang="en-US" sz="1100" b="0" i="0" u="none" strike="noStrike">
                          <a:solidFill>
                            <a:srgbClr val="000000"/>
                          </a:solidFill>
                          <a:effectLst/>
                          <a:latin typeface="Calibri" panose="020F0502020204030204" pitchFamily="34" charset="0"/>
                        </a:rPr>
                        <a:t>3770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Bronchopleural Fistula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Bronchopleural</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88332313"/>
                  </a:ext>
                </a:extLst>
              </a:tr>
              <a:tr h="205049">
                <a:tc>
                  <a:txBody>
                    <a:bodyPr/>
                    <a:lstStyle/>
                    <a:p>
                      <a:pPr algn="ctr" fontAlgn="ctr">
                        <a:buNone/>
                      </a:pPr>
                      <a:r>
                        <a:rPr lang="en-US" sz="1100" b="0" i="0" u="none" strike="noStrike">
                          <a:solidFill>
                            <a:srgbClr val="000000"/>
                          </a:solidFill>
                          <a:effectLst/>
                          <a:latin typeface="Calibri" panose="020F0502020204030204" pitchFamily="34" charset="0"/>
                        </a:rPr>
                        <a:t>3780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Pulmonary Embolus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PE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57136562"/>
                  </a:ext>
                </a:extLst>
              </a:tr>
              <a:tr h="205049">
                <a:tc>
                  <a:txBody>
                    <a:bodyPr/>
                    <a:lstStyle/>
                    <a:p>
                      <a:pPr algn="ctr" fontAlgn="ctr">
                        <a:buNone/>
                      </a:pPr>
                      <a:r>
                        <a:rPr lang="en-US" sz="1100" b="0" i="0" u="none" strike="noStrike">
                          <a:solidFill>
                            <a:srgbClr val="000000"/>
                          </a:solidFill>
                          <a:effectLst/>
                          <a:latin typeface="Calibri" panose="020F0502020204030204" pitchFamily="34" charset="0"/>
                        </a:rPr>
                        <a:t>3810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Initial Vent Support &gt;48 Hours</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Vent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1075125"/>
                  </a:ext>
                </a:extLst>
              </a:tr>
              <a:tr h="205049">
                <a:tc>
                  <a:txBody>
                    <a:bodyPr/>
                    <a:lstStyle/>
                    <a:p>
                      <a:pPr algn="ctr" fontAlgn="ctr">
                        <a:buNone/>
                      </a:pPr>
                      <a:r>
                        <a:rPr lang="en-US" sz="1100" b="0" i="0" u="none" strike="noStrike">
                          <a:solidFill>
                            <a:srgbClr val="000000"/>
                          </a:solidFill>
                          <a:effectLst/>
                          <a:latin typeface="Calibri" panose="020F0502020204030204" pitchFamily="34" charset="0"/>
                        </a:rPr>
                        <a:t>3820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Tracheostomy</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Trach</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49913217"/>
                  </a:ext>
                </a:extLst>
              </a:tr>
              <a:tr h="410096">
                <a:tc>
                  <a:txBody>
                    <a:bodyPr/>
                    <a:lstStyle/>
                    <a:p>
                      <a:pPr algn="ctr" fontAlgn="ctr">
                        <a:buNone/>
                      </a:pPr>
                      <a:r>
                        <a:rPr lang="en-US" sz="1100" b="0" i="0" u="none" strike="noStrike">
                          <a:solidFill>
                            <a:srgbClr val="000000"/>
                          </a:solidFill>
                          <a:effectLst/>
                          <a:latin typeface="Calibri" panose="020F0502020204030204" pitchFamily="34" charset="0"/>
                        </a:rPr>
                        <a:t>3830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Atrial Arrhythmia Requiring Treatment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AtrialArryth</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90473656"/>
                  </a:ext>
                </a:extLst>
              </a:tr>
              <a:tr h="205049">
                <a:tc>
                  <a:txBody>
                    <a:bodyPr/>
                    <a:lstStyle/>
                    <a:p>
                      <a:pPr algn="ctr" fontAlgn="ctr">
                        <a:buNone/>
                      </a:pPr>
                      <a:r>
                        <a:rPr lang="en-US" sz="1100" b="0" i="0" u="none" strike="noStrike">
                          <a:solidFill>
                            <a:srgbClr val="000000"/>
                          </a:solidFill>
                          <a:effectLst/>
                          <a:latin typeface="Calibri" panose="020F0502020204030204" pitchFamily="34" charset="0"/>
                        </a:rPr>
                        <a:t>3870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Myocardial Infarct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MI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50698434"/>
                  </a:ext>
                </a:extLst>
              </a:tr>
              <a:tr h="410096">
                <a:tc>
                  <a:txBody>
                    <a:bodyPr/>
                    <a:lstStyle/>
                    <a:p>
                      <a:pPr algn="ctr" fontAlgn="ctr">
                        <a:buNone/>
                      </a:pPr>
                      <a:r>
                        <a:rPr lang="en-US" sz="1100" b="0" i="0" u="none" strike="noStrike">
                          <a:solidFill>
                            <a:srgbClr val="000000"/>
                          </a:solidFill>
                          <a:effectLst/>
                          <a:latin typeface="Calibri" panose="020F0502020204030204" pitchFamily="34" charset="0"/>
                        </a:rPr>
                        <a:t>3910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Delayed conduit emptying requiring intervention</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DelayCondEmp</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41704645"/>
                  </a:ext>
                </a:extLst>
              </a:tr>
              <a:tr h="615145">
                <a:tc>
                  <a:txBody>
                    <a:bodyPr/>
                    <a:lstStyle/>
                    <a:p>
                      <a:pPr algn="ctr" fontAlgn="ctr">
                        <a:buNone/>
                      </a:pPr>
                      <a:r>
                        <a:rPr lang="en-US" sz="1100" b="0" i="0" u="none" strike="noStrike">
                          <a:solidFill>
                            <a:srgbClr val="000000"/>
                          </a:solidFill>
                          <a:effectLst/>
                          <a:latin typeface="Calibri" panose="020F0502020204030204" pitchFamily="34" charset="0"/>
                        </a:rPr>
                        <a:t>3920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Esophagogastric leak from anastomosis following esophageal surgery</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PostopProcAL</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39186113"/>
                  </a:ext>
                </a:extLst>
              </a:tr>
              <a:tr h="410096">
                <a:tc>
                  <a:txBody>
                    <a:bodyPr/>
                    <a:lstStyle/>
                    <a:p>
                      <a:pPr algn="ctr" fontAlgn="ctr">
                        <a:buNone/>
                      </a:pPr>
                      <a:r>
                        <a:rPr lang="en-US" sz="1100" b="0" i="0" u="none" strike="noStrike">
                          <a:solidFill>
                            <a:srgbClr val="000000"/>
                          </a:solidFill>
                          <a:effectLst/>
                          <a:latin typeface="Calibri" panose="020F0502020204030204" pitchFamily="34" charset="0"/>
                        </a:rPr>
                        <a:t>4080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Recurrent laryngeal nerve paresis - new onset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LaryngealNerve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78184865"/>
                  </a:ext>
                </a:extLst>
              </a:tr>
              <a:tr h="205049">
                <a:tc>
                  <a:txBody>
                    <a:bodyPr/>
                    <a:lstStyle/>
                    <a:p>
                      <a:pPr algn="ctr" fontAlgn="ctr">
                        <a:buNone/>
                      </a:pPr>
                      <a:r>
                        <a:rPr lang="en-US" sz="1100" b="0" i="0" u="none" strike="noStrike">
                          <a:solidFill>
                            <a:srgbClr val="000000"/>
                          </a:solidFill>
                          <a:effectLst/>
                          <a:latin typeface="Calibri" panose="020F0502020204030204" pitchFamily="34" charset="0"/>
                        </a:rPr>
                        <a:t>4210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Hospital Discharge Date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DischDt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60028360"/>
                  </a:ext>
                </a:extLst>
              </a:tr>
              <a:tr h="205049">
                <a:tc>
                  <a:txBody>
                    <a:bodyPr/>
                    <a:lstStyle/>
                    <a:p>
                      <a:pPr algn="ctr" fontAlgn="ctr">
                        <a:buNone/>
                      </a:pPr>
                      <a:r>
                        <a:rPr lang="en-US" sz="1100" b="0" i="0" u="none" strike="noStrike">
                          <a:solidFill>
                            <a:srgbClr val="000000"/>
                          </a:solidFill>
                          <a:effectLst/>
                          <a:latin typeface="Calibri" panose="020F0502020204030204" pitchFamily="34" charset="0"/>
                        </a:rPr>
                        <a:t>4220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Hospital Discharge Status</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MtDCStat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62725190"/>
                  </a:ext>
                </a:extLst>
              </a:tr>
              <a:tr h="205049">
                <a:tc>
                  <a:txBody>
                    <a:bodyPr/>
                    <a:lstStyle/>
                    <a:p>
                      <a:pPr algn="ctr" fontAlgn="ctr">
                        <a:buNone/>
                      </a:pPr>
                      <a:r>
                        <a:rPr lang="en-US" sz="1100" b="0" i="0" u="none" strike="noStrike">
                          <a:solidFill>
                            <a:srgbClr val="000000"/>
                          </a:solidFill>
                          <a:effectLst/>
                          <a:latin typeface="Calibri" panose="020F0502020204030204" pitchFamily="34" charset="0"/>
                        </a:rPr>
                        <a:t>4230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Discharge Location</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DisLoctn</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34757861"/>
                  </a:ext>
                </a:extLst>
              </a:tr>
              <a:tr h="205049">
                <a:tc>
                  <a:txBody>
                    <a:bodyPr/>
                    <a:lstStyle/>
                    <a:p>
                      <a:pPr algn="ctr" fontAlgn="ctr">
                        <a:buNone/>
                      </a:pPr>
                      <a:r>
                        <a:rPr lang="en-US" sz="1100" b="0" i="0" u="none" strike="noStrike">
                          <a:solidFill>
                            <a:srgbClr val="000000"/>
                          </a:solidFill>
                          <a:effectLst/>
                          <a:latin typeface="Calibri" panose="020F0502020204030204" pitchFamily="34" charset="0"/>
                        </a:rPr>
                        <a:t>4235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Discharged with Chest Tube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CTubeDis</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67045143"/>
                  </a:ext>
                </a:extLst>
              </a:tr>
              <a:tr h="410096">
                <a:tc>
                  <a:txBody>
                    <a:bodyPr/>
                    <a:lstStyle/>
                    <a:p>
                      <a:pPr algn="ctr" fontAlgn="ctr">
                        <a:buNone/>
                      </a:pPr>
                      <a:r>
                        <a:rPr lang="en-US" sz="1100" b="0" i="0" u="none" strike="noStrike">
                          <a:solidFill>
                            <a:srgbClr val="000000"/>
                          </a:solidFill>
                          <a:effectLst/>
                          <a:latin typeface="Calibri" panose="020F0502020204030204" pitchFamily="34" charset="0"/>
                        </a:rPr>
                        <a:t>4270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Readmission within 30 days of Discharge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Readm30Dis</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31270328"/>
                  </a:ext>
                </a:extLst>
              </a:tr>
              <a:tr h="410096">
                <a:tc>
                  <a:txBody>
                    <a:bodyPr/>
                    <a:lstStyle/>
                    <a:p>
                      <a:pPr algn="ctr" fontAlgn="ctr">
                        <a:buNone/>
                      </a:pPr>
                      <a:r>
                        <a:rPr lang="en-US" sz="1100" b="0" i="0" u="none" strike="noStrike">
                          <a:solidFill>
                            <a:srgbClr val="000000"/>
                          </a:solidFill>
                          <a:effectLst/>
                          <a:latin typeface="Calibri" panose="020F0502020204030204" pitchFamily="34" charset="0"/>
                        </a:rPr>
                        <a:t>4290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Substance Use Screening and Counseling</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DCSubUseScre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90118572"/>
                  </a:ext>
                </a:extLst>
              </a:tr>
              <a:tr h="205049">
                <a:tc>
                  <a:txBody>
                    <a:bodyPr/>
                    <a:lstStyle/>
                    <a:p>
                      <a:pPr algn="ctr" fontAlgn="ctr">
                        <a:buNone/>
                      </a:pPr>
                      <a:r>
                        <a:rPr lang="en-US" sz="1100" b="0" i="0" u="none" strike="noStrike">
                          <a:solidFill>
                            <a:srgbClr val="000000"/>
                          </a:solidFill>
                          <a:effectLst/>
                          <a:latin typeface="Calibri" panose="020F0502020204030204" pitchFamily="34" charset="0"/>
                        </a:rPr>
                        <a:t>4310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Status 30 Days After Surgery</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dirty="0">
                          <a:solidFill>
                            <a:srgbClr val="000000"/>
                          </a:solidFill>
                          <a:effectLst/>
                          <a:latin typeface="Calibri" panose="020F0502020204030204" pitchFamily="34" charset="0"/>
                        </a:rPr>
                        <a:t>Mt30Stat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94951048"/>
                  </a:ext>
                </a:extLst>
              </a:tr>
            </a:tbl>
          </a:graphicData>
        </a:graphic>
      </p:graphicFrame>
    </p:spTree>
    <p:extLst>
      <p:ext uri="{BB962C8B-B14F-4D97-AF65-F5344CB8AC3E}">
        <p14:creationId xmlns:p14="http://schemas.microsoft.com/office/powerpoint/2010/main" val="770374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DACCE4-762B-3406-7A5D-8D6C3092085A}"/>
              </a:ext>
            </a:extLst>
          </p:cNvPr>
          <p:cNvSpPr>
            <a:spLocks noGrp="1"/>
          </p:cNvSpPr>
          <p:nvPr>
            <p:ph type="title"/>
          </p:nvPr>
        </p:nvSpPr>
        <p:spPr/>
        <p:txBody>
          <a:bodyPr/>
          <a:lstStyle/>
          <a:p>
            <a:r>
              <a:rPr lang="en-US" dirty="0"/>
              <a:t>STS National Database Audit Policy</a:t>
            </a:r>
          </a:p>
        </p:txBody>
      </p:sp>
      <p:sp>
        <p:nvSpPr>
          <p:cNvPr id="3" name="Content Placeholder 2">
            <a:extLst>
              <a:ext uri="{FF2B5EF4-FFF2-40B4-BE49-F238E27FC236}">
                <a16:creationId xmlns:a16="http://schemas.microsoft.com/office/drawing/2014/main" id="{012D674D-2346-65A7-2AB5-FA6A269B47DB}"/>
              </a:ext>
            </a:extLst>
          </p:cNvPr>
          <p:cNvSpPr>
            <a:spLocks noGrp="1"/>
          </p:cNvSpPr>
          <p:nvPr>
            <p:ph idx="1"/>
          </p:nvPr>
        </p:nvSpPr>
        <p:spPr/>
        <p:txBody>
          <a:bodyPr/>
          <a:lstStyle/>
          <a:p>
            <a:pPr marL="342900" marR="0" lvl="0" indent="-342900">
              <a:spcBef>
                <a:spcPts val="0"/>
              </a:spcBef>
              <a:spcAft>
                <a:spcPts val="0"/>
              </a:spcAft>
              <a:buFont typeface="Symbol" panose="05050102010706020507" pitchFamily="18" charset="2"/>
              <a:buChar char=""/>
            </a:pPr>
            <a:r>
              <a:rPr lang="en-US" sz="2800" dirty="0">
                <a:effectLst/>
                <a:latin typeface="Calibri" panose="020F0502020204030204" pitchFamily="34" charset="0"/>
                <a:ea typeface="Calibri" panose="020F0502020204030204" pitchFamily="34" charset="0"/>
                <a:cs typeface="Times New Roman" panose="02020603050405020304" pitchFamily="18" charset="0"/>
              </a:rPr>
              <a:t>For the </a:t>
            </a:r>
            <a:r>
              <a:rPr lang="en-US" b="1" dirty="0">
                <a:latin typeface="Calibri" panose="020F0502020204030204" pitchFamily="34" charset="0"/>
                <a:ea typeface="Calibri" panose="020F0502020204030204" pitchFamily="34" charset="0"/>
                <a:cs typeface="Times New Roman" panose="02020603050405020304" pitchFamily="18" charset="0"/>
              </a:rPr>
              <a:t>Post Operative Events</a:t>
            </a:r>
            <a:r>
              <a:rPr lang="en-US" sz="2800" b="1" dirty="0">
                <a:effectLst/>
                <a:latin typeface="Calibri" panose="020F0502020204030204" pitchFamily="34" charset="0"/>
                <a:ea typeface="Calibri" panose="020F0502020204030204" pitchFamily="34" charset="0"/>
                <a:cs typeface="Times New Roman" panose="02020603050405020304" pitchFamily="18" charset="0"/>
              </a:rPr>
              <a:t> (Appendix B) and Mortality (Appendix C) sections:</a:t>
            </a:r>
            <a:r>
              <a:rPr lang="en-US" sz="2800" dirty="0">
                <a:effectLst/>
                <a:latin typeface="Calibri" panose="020F0502020204030204" pitchFamily="34" charset="0"/>
                <a:ea typeface="Calibri" panose="020F0502020204030204" pitchFamily="34" charset="0"/>
                <a:cs typeface="Times New Roman" panose="02020603050405020304" pitchFamily="18" charset="0"/>
              </a:rPr>
              <a:t> </a:t>
            </a:r>
          </a:p>
          <a:p>
            <a:pPr marL="342900" marR="0" lvl="0" indent="-342900">
              <a:spcBef>
                <a:spcPts val="0"/>
              </a:spcBef>
              <a:spcAft>
                <a:spcPts val="0"/>
              </a:spcAft>
              <a:buFont typeface="Symbol" panose="05050102010706020507" pitchFamily="18" charset="2"/>
              <a:buChar char=""/>
            </a:pPr>
            <a:r>
              <a:rPr lang="en-US" sz="2800" dirty="0">
                <a:effectLst/>
                <a:latin typeface="Calibri" panose="020F0502020204030204" pitchFamily="34" charset="0"/>
                <a:ea typeface="Calibri" panose="020F0502020204030204" pitchFamily="34" charset="0"/>
                <a:cs typeface="Times New Roman" panose="02020603050405020304" pitchFamily="18" charset="0"/>
              </a:rPr>
              <a:t>98.0% or greater is defined as a site that meets expectations</a:t>
            </a:r>
          </a:p>
          <a:p>
            <a:pPr marL="342900" marR="0" lvl="0" indent="-342900">
              <a:spcBef>
                <a:spcPts val="0"/>
              </a:spcBef>
              <a:spcAft>
                <a:spcPts val="0"/>
              </a:spcAft>
              <a:buFont typeface="Symbol" panose="05050102010706020507" pitchFamily="18" charset="2"/>
              <a:buChar char=""/>
            </a:pPr>
            <a:r>
              <a:rPr lang="en-US" sz="2800" dirty="0">
                <a:effectLst/>
                <a:latin typeface="Calibri" panose="020F0502020204030204" pitchFamily="34" charset="0"/>
                <a:ea typeface="Calibri" panose="020F0502020204030204" pitchFamily="34" charset="0"/>
                <a:cs typeface="Times New Roman" panose="02020603050405020304" pitchFamily="18" charset="0"/>
              </a:rPr>
              <a:t>90% to 97.9% is defined as a site that does not meet expectations and requires further education</a:t>
            </a:r>
          </a:p>
          <a:p>
            <a:pPr marL="342900" marR="0" lvl="0" indent="-342900">
              <a:spcBef>
                <a:spcPts val="0"/>
              </a:spcBef>
              <a:spcAft>
                <a:spcPts val="0"/>
              </a:spcAft>
              <a:buFont typeface="Symbol" panose="05050102010706020507" pitchFamily="18" charset="2"/>
              <a:buChar char=""/>
            </a:pPr>
            <a:r>
              <a:rPr lang="en-US" sz="2800" dirty="0">
                <a:effectLst/>
                <a:latin typeface="Calibri" panose="020F0502020204030204" pitchFamily="34" charset="0"/>
                <a:ea typeface="Calibri" panose="020F0502020204030204" pitchFamily="34" charset="0"/>
                <a:cs typeface="Times New Roman" panose="02020603050405020304" pitchFamily="18" charset="0"/>
              </a:rPr>
              <a:t>A site achieving 89.9% or less on the </a:t>
            </a:r>
            <a:r>
              <a:rPr lang="en-US" dirty="0">
                <a:latin typeface="Calibri" panose="020F0502020204030204" pitchFamily="34" charset="0"/>
                <a:ea typeface="Calibri" panose="020F0502020204030204" pitchFamily="34" charset="0"/>
                <a:cs typeface="Times New Roman" panose="02020603050405020304" pitchFamily="18" charset="0"/>
              </a:rPr>
              <a:t>Post Operative Events</a:t>
            </a:r>
            <a:r>
              <a:rPr lang="en-US" sz="2800" dirty="0">
                <a:effectLst/>
                <a:latin typeface="Calibri" panose="020F0502020204030204" pitchFamily="34" charset="0"/>
                <a:ea typeface="Calibri" panose="020F0502020204030204" pitchFamily="34" charset="0"/>
                <a:cs typeface="Times New Roman" panose="02020603050405020304" pitchFamily="18" charset="0"/>
              </a:rPr>
              <a:t> or Mortality section will require a re-audit within two years</a:t>
            </a:r>
          </a:p>
          <a:p>
            <a:endParaRPr lang="en-US" dirty="0"/>
          </a:p>
        </p:txBody>
      </p:sp>
    </p:spTree>
    <p:extLst>
      <p:ext uri="{BB962C8B-B14F-4D97-AF65-F5344CB8AC3E}">
        <p14:creationId xmlns:p14="http://schemas.microsoft.com/office/powerpoint/2010/main" val="15360272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24D9675-F625-B45E-0C27-7AC47DAEB07E}"/>
              </a:ext>
            </a:extLst>
          </p:cNvPr>
          <p:cNvSpPr>
            <a:spLocks noGrp="1"/>
          </p:cNvSpPr>
          <p:nvPr>
            <p:ph type="title"/>
          </p:nvPr>
        </p:nvSpPr>
        <p:spPr>
          <a:xfrm>
            <a:off x="556532" y="643467"/>
            <a:ext cx="11210925" cy="744836"/>
          </a:xfrm>
        </p:spPr>
        <p:txBody>
          <a:bodyPr>
            <a:normAutofit/>
          </a:bodyPr>
          <a:lstStyle/>
          <a:p>
            <a:pPr algn="ctr"/>
            <a:r>
              <a:rPr lang="en-US" sz="3200" dirty="0">
                <a:solidFill>
                  <a:schemeClr val="bg1"/>
                </a:solidFill>
              </a:rPr>
              <a:t>Audit Policy – Post Operative Events Section Variables</a:t>
            </a:r>
          </a:p>
        </p:txBody>
      </p:sp>
      <p:graphicFrame>
        <p:nvGraphicFramePr>
          <p:cNvPr id="7" name="Table 6">
            <a:extLst>
              <a:ext uri="{FF2B5EF4-FFF2-40B4-BE49-F238E27FC236}">
                <a16:creationId xmlns:a16="http://schemas.microsoft.com/office/drawing/2014/main" id="{2B78C56E-0A54-C6F5-110E-5C1C448E0B5C}"/>
              </a:ext>
            </a:extLst>
          </p:cNvPr>
          <p:cNvGraphicFramePr>
            <a:graphicFrameLocks noGrp="1"/>
          </p:cNvGraphicFramePr>
          <p:nvPr>
            <p:extLst>
              <p:ext uri="{D42A27DB-BD31-4B8C-83A1-F6EECF244321}">
                <p14:modId xmlns:p14="http://schemas.microsoft.com/office/powerpoint/2010/main" val="1711329323"/>
              </p:ext>
            </p:extLst>
          </p:nvPr>
        </p:nvGraphicFramePr>
        <p:xfrm>
          <a:off x="2425960" y="1548882"/>
          <a:ext cx="6895322" cy="4562672"/>
        </p:xfrm>
        <a:graphic>
          <a:graphicData uri="http://schemas.openxmlformats.org/drawingml/2006/table">
            <a:tbl>
              <a:tblPr/>
              <a:tblGrid>
                <a:gridCol w="3154846">
                  <a:extLst>
                    <a:ext uri="{9D8B030D-6E8A-4147-A177-3AD203B41FA5}">
                      <a16:colId xmlns:a16="http://schemas.microsoft.com/office/drawing/2014/main" val="2233810666"/>
                    </a:ext>
                  </a:extLst>
                </a:gridCol>
                <a:gridCol w="1870238">
                  <a:extLst>
                    <a:ext uri="{9D8B030D-6E8A-4147-A177-3AD203B41FA5}">
                      <a16:colId xmlns:a16="http://schemas.microsoft.com/office/drawing/2014/main" val="1212975141"/>
                    </a:ext>
                  </a:extLst>
                </a:gridCol>
                <a:gridCol w="1870238">
                  <a:extLst>
                    <a:ext uri="{9D8B030D-6E8A-4147-A177-3AD203B41FA5}">
                      <a16:colId xmlns:a16="http://schemas.microsoft.com/office/drawing/2014/main" val="13396115"/>
                    </a:ext>
                  </a:extLst>
                </a:gridCol>
              </a:tblGrid>
              <a:tr h="207395">
                <a:tc>
                  <a:txBody>
                    <a:bodyPr/>
                    <a:lstStyle/>
                    <a:p>
                      <a:pPr algn="ctr" fontAlgn="b">
                        <a:buNone/>
                      </a:pPr>
                      <a:r>
                        <a:rPr lang="en-US" sz="1100" b="0" i="0" u="none" strike="noStrike">
                          <a:solidFill>
                            <a:srgbClr val="000000"/>
                          </a:solidFill>
                          <a:effectLst/>
                          <a:latin typeface="Calibri" panose="020F0502020204030204" pitchFamily="34" charset="0"/>
                        </a:rPr>
                        <a:t>Long Name</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buNone/>
                      </a:pPr>
                      <a:r>
                        <a:rPr lang="en-US" sz="1100" b="0" i="0" u="none" strike="noStrike">
                          <a:solidFill>
                            <a:srgbClr val="000000"/>
                          </a:solidFill>
                          <a:effectLst/>
                          <a:latin typeface="Calibri" panose="020F0502020204030204" pitchFamily="34" charset="0"/>
                        </a:rPr>
                        <a:t>Short Name</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buNone/>
                      </a:pPr>
                      <a:r>
                        <a:rPr lang="en-US" sz="1100" b="0" i="0" u="none" strike="noStrike">
                          <a:solidFill>
                            <a:srgbClr val="000000"/>
                          </a:solidFill>
                          <a:effectLst/>
                          <a:latin typeface="Calibri" panose="020F0502020204030204" pitchFamily="34" charset="0"/>
                        </a:rPr>
                        <a:t>Sequence Number</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8715026"/>
                  </a:ext>
                </a:extLst>
              </a:tr>
              <a:tr h="207395">
                <a:tc>
                  <a:txBody>
                    <a:bodyPr/>
                    <a:lstStyle/>
                    <a:p>
                      <a:pPr algn="ctr" fontAlgn="ctr">
                        <a:buNone/>
                      </a:pPr>
                      <a:r>
                        <a:rPr lang="en-US" sz="1100" b="0" i="0" u="none" strike="noStrike">
                          <a:solidFill>
                            <a:srgbClr val="000000"/>
                          </a:solidFill>
                          <a:effectLst/>
                          <a:latin typeface="Calibri" panose="020F0502020204030204" pitchFamily="34" charset="0"/>
                        </a:rPr>
                        <a:t>Postoperative Events Occurred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100" b="0" i="0" u="none" strike="noStrike">
                          <a:solidFill>
                            <a:srgbClr val="000000"/>
                          </a:solidFill>
                          <a:effectLst/>
                          <a:latin typeface="Calibri" panose="020F0502020204030204" pitchFamily="34" charset="0"/>
                        </a:rPr>
                        <a:t>POEvents</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100" b="0" i="0" u="none" strike="noStrike">
                          <a:solidFill>
                            <a:srgbClr val="000000"/>
                          </a:solidFill>
                          <a:effectLst/>
                          <a:latin typeface="Calibri" panose="020F0502020204030204" pitchFamily="34" charset="0"/>
                        </a:rPr>
                        <a:t>3660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79110227"/>
                  </a:ext>
                </a:extLst>
              </a:tr>
              <a:tr h="414787">
                <a:tc>
                  <a:txBody>
                    <a:bodyPr/>
                    <a:lstStyle/>
                    <a:p>
                      <a:pPr algn="ctr" fontAlgn="ctr">
                        <a:buNone/>
                      </a:pPr>
                      <a:r>
                        <a:rPr lang="en-US" sz="1100" b="0" i="0" u="none" strike="noStrike">
                          <a:solidFill>
                            <a:srgbClr val="000000"/>
                          </a:solidFill>
                          <a:effectLst/>
                          <a:latin typeface="Calibri" panose="020F0502020204030204" pitchFamily="34" charset="0"/>
                        </a:rPr>
                        <a:t>Post Op Procedure Through New or Existing Incision</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100" b="0" i="0" u="none" strike="noStrike">
                          <a:solidFill>
                            <a:srgbClr val="000000"/>
                          </a:solidFill>
                          <a:effectLst/>
                          <a:latin typeface="Calibri" panose="020F0502020204030204" pitchFamily="34" charset="0"/>
                        </a:rPr>
                        <a:t>PostOpProc</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100" b="0" i="0" u="none" strike="noStrike">
                          <a:solidFill>
                            <a:srgbClr val="000000"/>
                          </a:solidFill>
                          <a:effectLst/>
                          <a:latin typeface="Calibri" panose="020F0502020204030204" pitchFamily="34" charset="0"/>
                        </a:rPr>
                        <a:t>3670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61848323"/>
                  </a:ext>
                </a:extLst>
              </a:tr>
              <a:tr h="207395">
                <a:tc>
                  <a:txBody>
                    <a:bodyPr/>
                    <a:lstStyle/>
                    <a:p>
                      <a:pPr algn="ctr" fontAlgn="ctr">
                        <a:buNone/>
                      </a:pPr>
                      <a:r>
                        <a:rPr lang="en-US" sz="1100" b="0" i="0" u="none" strike="noStrike">
                          <a:solidFill>
                            <a:srgbClr val="000000"/>
                          </a:solidFill>
                          <a:effectLst/>
                          <a:latin typeface="Calibri" panose="020F0502020204030204" pitchFamily="34" charset="0"/>
                        </a:rPr>
                        <a:t>Pneumonia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100" b="0" i="0" u="none" strike="noStrike">
                          <a:solidFill>
                            <a:srgbClr val="000000"/>
                          </a:solidFill>
                          <a:effectLst/>
                          <a:latin typeface="Calibri" panose="020F0502020204030204" pitchFamily="34" charset="0"/>
                        </a:rPr>
                        <a:t>Pneumonia</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100" b="0" i="0" u="none" strike="noStrike">
                          <a:solidFill>
                            <a:srgbClr val="000000"/>
                          </a:solidFill>
                          <a:effectLst/>
                          <a:latin typeface="Calibri" panose="020F0502020204030204" pitchFamily="34" charset="0"/>
                        </a:rPr>
                        <a:t>3720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79734817"/>
                  </a:ext>
                </a:extLst>
              </a:tr>
              <a:tr h="414787">
                <a:tc>
                  <a:txBody>
                    <a:bodyPr/>
                    <a:lstStyle/>
                    <a:p>
                      <a:pPr algn="ctr" fontAlgn="ctr">
                        <a:buNone/>
                      </a:pPr>
                      <a:r>
                        <a:rPr lang="en-US" sz="1100" b="0" i="0" u="none" strike="noStrike">
                          <a:solidFill>
                            <a:srgbClr val="000000"/>
                          </a:solidFill>
                          <a:effectLst/>
                          <a:latin typeface="Calibri" panose="020F0502020204030204" pitchFamily="34" charset="0"/>
                        </a:rPr>
                        <a:t>Acute Respiratory Distress Syndrome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100" b="0" i="0" u="none" strike="noStrike">
                          <a:solidFill>
                            <a:srgbClr val="000000"/>
                          </a:solidFill>
                          <a:effectLst/>
                          <a:latin typeface="Calibri" panose="020F0502020204030204" pitchFamily="34" charset="0"/>
                        </a:rPr>
                        <a:t>ARDS</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100" b="0" i="0" u="none" strike="noStrike">
                          <a:solidFill>
                            <a:srgbClr val="000000"/>
                          </a:solidFill>
                          <a:effectLst/>
                          <a:latin typeface="Calibri" panose="020F0502020204030204" pitchFamily="34" charset="0"/>
                        </a:rPr>
                        <a:t>3740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62436477"/>
                  </a:ext>
                </a:extLst>
              </a:tr>
              <a:tr h="207395">
                <a:tc>
                  <a:txBody>
                    <a:bodyPr/>
                    <a:lstStyle/>
                    <a:p>
                      <a:pPr algn="ctr" fontAlgn="ctr">
                        <a:buNone/>
                      </a:pPr>
                      <a:r>
                        <a:rPr lang="en-US" sz="1100" b="0" i="0" u="none" strike="noStrike">
                          <a:solidFill>
                            <a:srgbClr val="000000"/>
                          </a:solidFill>
                          <a:effectLst/>
                          <a:latin typeface="Calibri" panose="020F0502020204030204" pitchFamily="34" charset="0"/>
                        </a:rPr>
                        <a:t>Respiratory Failure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100" b="0" i="0" u="none" strike="noStrike">
                          <a:solidFill>
                            <a:srgbClr val="000000"/>
                          </a:solidFill>
                          <a:effectLst/>
                          <a:latin typeface="Calibri" panose="020F0502020204030204" pitchFamily="34" charset="0"/>
                        </a:rPr>
                        <a:t>RespFail</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100" b="0" i="0" u="none" strike="noStrike">
                          <a:solidFill>
                            <a:srgbClr val="000000"/>
                          </a:solidFill>
                          <a:effectLst/>
                          <a:latin typeface="Calibri" panose="020F0502020204030204" pitchFamily="34" charset="0"/>
                        </a:rPr>
                        <a:t>3760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07275582"/>
                  </a:ext>
                </a:extLst>
              </a:tr>
              <a:tr h="207395">
                <a:tc>
                  <a:txBody>
                    <a:bodyPr/>
                    <a:lstStyle/>
                    <a:p>
                      <a:pPr algn="ctr" fontAlgn="ctr">
                        <a:buNone/>
                      </a:pPr>
                      <a:r>
                        <a:rPr lang="en-US" sz="1100" b="0" i="0" u="none" strike="noStrike">
                          <a:solidFill>
                            <a:srgbClr val="000000"/>
                          </a:solidFill>
                          <a:effectLst/>
                          <a:latin typeface="Calibri" panose="020F0502020204030204" pitchFamily="34" charset="0"/>
                        </a:rPr>
                        <a:t>Bronchopleural Fistula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100" b="0" i="0" u="none" strike="noStrike">
                          <a:solidFill>
                            <a:srgbClr val="000000"/>
                          </a:solidFill>
                          <a:effectLst/>
                          <a:latin typeface="Calibri" panose="020F0502020204030204" pitchFamily="34" charset="0"/>
                        </a:rPr>
                        <a:t>Bronchopleural</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100" b="0" i="0" u="none" strike="noStrike">
                          <a:solidFill>
                            <a:srgbClr val="000000"/>
                          </a:solidFill>
                          <a:effectLst/>
                          <a:latin typeface="Calibri" panose="020F0502020204030204" pitchFamily="34" charset="0"/>
                        </a:rPr>
                        <a:t>3770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60921927"/>
                  </a:ext>
                </a:extLst>
              </a:tr>
              <a:tr h="207395">
                <a:tc>
                  <a:txBody>
                    <a:bodyPr/>
                    <a:lstStyle/>
                    <a:p>
                      <a:pPr algn="ctr" fontAlgn="ctr">
                        <a:buNone/>
                      </a:pPr>
                      <a:r>
                        <a:rPr lang="en-US" sz="1100" b="0" i="0" u="none" strike="noStrike">
                          <a:solidFill>
                            <a:srgbClr val="000000"/>
                          </a:solidFill>
                          <a:effectLst/>
                          <a:latin typeface="Calibri" panose="020F0502020204030204" pitchFamily="34" charset="0"/>
                        </a:rPr>
                        <a:t>Pulmonary Embolus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100" b="0" i="0" u="none" strike="noStrike">
                          <a:solidFill>
                            <a:srgbClr val="000000"/>
                          </a:solidFill>
                          <a:effectLst/>
                          <a:latin typeface="Calibri" panose="020F0502020204030204" pitchFamily="34" charset="0"/>
                        </a:rPr>
                        <a:t>PE</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100" b="0" i="0" u="none" strike="noStrike">
                          <a:solidFill>
                            <a:srgbClr val="000000"/>
                          </a:solidFill>
                          <a:effectLst/>
                          <a:latin typeface="Calibri" panose="020F0502020204030204" pitchFamily="34" charset="0"/>
                        </a:rPr>
                        <a:t>3780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58628840"/>
                  </a:ext>
                </a:extLst>
              </a:tr>
              <a:tr h="207395">
                <a:tc>
                  <a:txBody>
                    <a:bodyPr/>
                    <a:lstStyle/>
                    <a:p>
                      <a:pPr algn="ctr" fontAlgn="ctr">
                        <a:buNone/>
                      </a:pPr>
                      <a:r>
                        <a:rPr lang="en-US" sz="1100" b="0" i="0" u="none" strike="noStrike">
                          <a:solidFill>
                            <a:srgbClr val="000000"/>
                          </a:solidFill>
                          <a:effectLst/>
                          <a:latin typeface="Calibri" panose="020F0502020204030204" pitchFamily="34" charset="0"/>
                        </a:rPr>
                        <a:t>Initial Vent Support &gt;48 Hours</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100" b="0" i="0" u="none" strike="noStrike">
                          <a:solidFill>
                            <a:srgbClr val="000000"/>
                          </a:solidFill>
                          <a:effectLst/>
                          <a:latin typeface="Calibri" panose="020F0502020204030204" pitchFamily="34" charset="0"/>
                        </a:rPr>
                        <a:t>Vent</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100" b="0" i="0" u="none" strike="noStrike">
                          <a:solidFill>
                            <a:srgbClr val="000000"/>
                          </a:solidFill>
                          <a:effectLst/>
                          <a:latin typeface="Calibri" panose="020F0502020204030204" pitchFamily="34" charset="0"/>
                        </a:rPr>
                        <a:t>3810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1358622"/>
                  </a:ext>
                </a:extLst>
              </a:tr>
              <a:tr h="207395">
                <a:tc>
                  <a:txBody>
                    <a:bodyPr/>
                    <a:lstStyle/>
                    <a:p>
                      <a:pPr algn="ctr" fontAlgn="ctr">
                        <a:buNone/>
                      </a:pPr>
                      <a:r>
                        <a:rPr lang="en-US" sz="1100" b="0" i="0" u="none" strike="noStrike">
                          <a:solidFill>
                            <a:srgbClr val="000000"/>
                          </a:solidFill>
                          <a:effectLst/>
                          <a:latin typeface="Calibri" panose="020F0502020204030204" pitchFamily="34" charset="0"/>
                        </a:rPr>
                        <a:t>Tracheostomy</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100" b="0" i="0" u="none" strike="noStrike">
                          <a:solidFill>
                            <a:srgbClr val="000000"/>
                          </a:solidFill>
                          <a:effectLst/>
                          <a:latin typeface="Calibri" panose="020F0502020204030204" pitchFamily="34" charset="0"/>
                        </a:rPr>
                        <a:t>Trach</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100" b="0" i="0" u="none" strike="noStrike">
                          <a:solidFill>
                            <a:srgbClr val="000000"/>
                          </a:solidFill>
                          <a:effectLst/>
                          <a:latin typeface="Calibri" panose="020F0502020204030204" pitchFamily="34" charset="0"/>
                        </a:rPr>
                        <a:t>3820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58901950"/>
                  </a:ext>
                </a:extLst>
              </a:tr>
              <a:tr h="414787">
                <a:tc>
                  <a:txBody>
                    <a:bodyPr/>
                    <a:lstStyle/>
                    <a:p>
                      <a:pPr algn="ctr" fontAlgn="ctr">
                        <a:buNone/>
                      </a:pPr>
                      <a:r>
                        <a:rPr lang="en-US" sz="1100" b="0" i="0" u="none" strike="noStrike">
                          <a:solidFill>
                            <a:srgbClr val="000000"/>
                          </a:solidFill>
                          <a:effectLst/>
                          <a:latin typeface="Calibri" panose="020F0502020204030204" pitchFamily="34" charset="0"/>
                        </a:rPr>
                        <a:t>Atrial Arrhythmia Requiring Treatment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100" b="0" i="0" u="none" strike="noStrike">
                          <a:solidFill>
                            <a:srgbClr val="000000"/>
                          </a:solidFill>
                          <a:effectLst/>
                          <a:latin typeface="Calibri" panose="020F0502020204030204" pitchFamily="34" charset="0"/>
                        </a:rPr>
                        <a:t>AtrialArryth</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100" b="0" i="0" u="none" strike="noStrike">
                          <a:solidFill>
                            <a:srgbClr val="000000"/>
                          </a:solidFill>
                          <a:effectLst/>
                          <a:latin typeface="Calibri" panose="020F0502020204030204" pitchFamily="34" charset="0"/>
                        </a:rPr>
                        <a:t>3830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48475209"/>
                  </a:ext>
                </a:extLst>
              </a:tr>
              <a:tr h="207395">
                <a:tc>
                  <a:txBody>
                    <a:bodyPr/>
                    <a:lstStyle/>
                    <a:p>
                      <a:pPr algn="ctr" fontAlgn="ctr">
                        <a:buNone/>
                      </a:pPr>
                      <a:r>
                        <a:rPr lang="en-US" sz="1100" b="0" i="0" u="none" strike="noStrike">
                          <a:solidFill>
                            <a:srgbClr val="000000"/>
                          </a:solidFill>
                          <a:effectLst/>
                          <a:latin typeface="Calibri" panose="020F0502020204030204" pitchFamily="34" charset="0"/>
                        </a:rPr>
                        <a:t>Myocardial Infarct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100" b="0" i="0" u="none" strike="noStrike">
                          <a:solidFill>
                            <a:srgbClr val="000000"/>
                          </a:solidFill>
                          <a:effectLst/>
                          <a:latin typeface="Calibri" panose="020F0502020204030204" pitchFamily="34" charset="0"/>
                        </a:rPr>
                        <a:t>MI</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100" b="0" i="0" u="none" strike="noStrike">
                          <a:solidFill>
                            <a:srgbClr val="000000"/>
                          </a:solidFill>
                          <a:effectLst/>
                          <a:latin typeface="Calibri" panose="020F0502020204030204" pitchFamily="34" charset="0"/>
                        </a:rPr>
                        <a:t>3870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79782149"/>
                  </a:ext>
                </a:extLst>
              </a:tr>
              <a:tr h="414787">
                <a:tc>
                  <a:txBody>
                    <a:bodyPr/>
                    <a:lstStyle/>
                    <a:p>
                      <a:pPr algn="ctr" fontAlgn="ctr">
                        <a:buNone/>
                      </a:pPr>
                      <a:r>
                        <a:rPr lang="en-US" sz="1100" b="0" i="0" u="none" strike="noStrike">
                          <a:solidFill>
                            <a:srgbClr val="000000"/>
                          </a:solidFill>
                          <a:effectLst/>
                          <a:latin typeface="Calibri" panose="020F0502020204030204" pitchFamily="34" charset="0"/>
                        </a:rPr>
                        <a:t>Delayed conduit emptying requiring intervention</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100" b="0" i="0" u="none" strike="noStrike">
                          <a:solidFill>
                            <a:srgbClr val="000000"/>
                          </a:solidFill>
                          <a:effectLst/>
                          <a:latin typeface="Calibri" panose="020F0502020204030204" pitchFamily="34" charset="0"/>
                        </a:rPr>
                        <a:t>DelayCondEmp</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100" b="0" i="0" u="none" strike="noStrike">
                          <a:solidFill>
                            <a:srgbClr val="000000"/>
                          </a:solidFill>
                          <a:effectLst/>
                          <a:latin typeface="Calibri" panose="020F0502020204030204" pitchFamily="34" charset="0"/>
                        </a:rPr>
                        <a:t>3910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38925072"/>
                  </a:ext>
                </a:extLst>
              </a:tr>
              <a:tr h="622182">
                <a:tc>
                  <a:txBody>
                    <a:bodyPr/>
                    <a:lstStyle/>
                    <a:p>
                      <a:pPr algn="ctr" fontAlgn="ctr">
                        <a:buNone/>
                      </a:pPr>
                      <a:r>
                        <a:rPr lang="en-US" sz="1100" b="0" i="0" u="none" strike="noStrike">
                          <a:solidFill>
                            <a:srgbClr val="000000"/>
                          </a:solidFill>
                          <a:effectLst/>
                          <a:latin typeface="Calibri" panose="020F0502020204030204" pitchFamily="34" charset="0"/>
                        </a:rPr>
                        <a:t>Esophagogastric leak from anastomosis following esophageal surgery</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100" b="0" i="0" u="none" strike="noStrike">
                          <a:solidFill>
                            <a:srgbClr val="000000"/>
                          </a:solidFill>
                          <a:effectLst/>
                          <a:latin typeface="Calibri" panose="020F0502020204030204" pitchFamily="34" charset="0"/>
                        </a:rPr>
                        <a:t>PostopProcAL</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100" b="0" i="0" u="none" strike="noStrike">
                          <a:solidFill>
                            <a:srgbClr val="000000"/>
                          </a:solidFill>
                          <a:effectLst/>
                          <a:latin typeface="Calibri" panose="020F0502020204030204" pitchFamily="34" charset="0"/>
                        </a:rPr>
                        <a:t>3920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42707622"/>
                  </a:ext>
                </a:extLst>
              </a:tr>
              <a:tr h="414787">
                <a:tc>
                  <a:txBody>
                    <a:bodyPr/>
                    <a:lstStyle/>
                    <a:p>
                      <a:pPr algn="ctr" fontAlgn="ctr">
                        <a:buNone/>
                      </a:pPr>
                      <a:r>
                        <a:rPr lang="en-US" sz="1100" b="0" i="0" u="none" strike="noStrike">
                          <a:solidFill>
                            <a:srgbClr val="000000"/>
                          </a:solidFill>
                          <a:effectLst/>
                          <a:latin typeface="Calibri" panose="020F0502020204030204" pitchFamily="34" charset="0"/>
                        </a:rPr>
                        <a:t>Recurrent laryngeal nerve paresis - new onset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100" b="0" i="0" u="none" strike="noStrike">
                          <a:solidFill>
                            <a:srgbClr val="000000"/>
                          </a:solidFill>
                          <a:effectLst/>
                          <a:latin typeface="Calibri" panose="020F0502020204030204" pitchFamily="34" charset="0"/>
                        </a:rPr>
                        <a:t>LaryngealNerve</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100" b="0" i="0" u="none" strike="noStrike" dirty="0">
                          <a:solidFill>
                            <a:srgbClr val="000000"/>
                          </a:solidFill>
                          <a:effectLst/>
                          <a:latin typeface="Calibri" panose="020F0502020204030204" pitchFamily="34" charset="0"/>
                        </a:rPr>
                        <a:t>4080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6438222"/>
                  </a:ext>
                </a:extLst>
              </a:tr>
            </a:tbl>
          </a:graphicData>
        </a:graphic>
      </p:graphicFrame>
    </p:spTree>
    <p:extLst>
      <p:ext uri="{BB962C8B-B14F-4D97-AF65-F5344CB8AC3E}">
        <p14:creationId xmlns:p14="http://schemas.microsoft.com/office/powerpoint/2010/main" val="10920140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24D9675-F625-B45E-0C27-7AC47DAEB07E}"/>
              </a:ext>
            </a:extLst>
          </p:cNvPr>
          <p:cNvSpPr>
            <a:spLocks noGrp="1"/>
          </p:cNvSpPr>
          <p:nvPr>
            <p:ph type="title"/>
          </p:nvPr>
        </p:nvSpPr>
        <p:spPr>
          <a:xfrm>
            <a:off x="556532" y="643467"/>
            <a:ext cx="11210925" cy="744836"/>
          </a:xfrm>
        </p:spPr>
        <p:txBody>
          <a:bodyPr>
            <a:normAutofit/>
          </a:bodyPr>
          <a:lstStyle/>
          <a:p>
            <a:pPr algn="ctr"/>
            <a:r>
              <a:rPr lang="en-US" sz="3200" dirty="0">
                <a:solidFill>
                  <a:schemeClr val="bg1"/>
                </a:solidFill>
              </a:rPr>
              <a:t>Audit Policy – Post Operative Events Section Variables</a:t>
            </a:r>
          </a:p>
        </p:txBody>
      </p:sp>
      <p:graphicFrame>
        <p:nvGraphicFramePr>
          <p:cNvPr id="6" name="Table 5">
            <a:extLst>
              <a:ext uri="{FF2B5EF4-FFF2-40B4-BE49-F238E27FC236}">
                <a16:creationId xmlns:a16="http://schemas.microsoft.com/office/drawing/2014/main" id="{CA5E701D-0E78-24D6-72C2-CB698269CD2B}"/>
              </a:ext>
            </a:extLst>
          </p:cNvPr>
          <p:cNvGraphicFramePr>
            <a:graphicFrameLocks noGrp="1"/>
          </p:cNvGraphicFramePr>
          <p:nvPr>
            <p:extLst>
              <p:ext uri="{D42A27DB-BD31-4B8C-83A1-F6EECF244321}">
                <p14:modId xmlns:p14="http://schemas.microsoft.com/office/powerpoint/2010/main" val="108621354"/>
              </p:ext>
            </p:extLst>
          </p:nvPr>
        </p:nvGraphicFramePr>
        <p:xfrm>
          <a:off x="3108280" y="1675227"/>
          <a:ext cx="5975441" cy="4394228"/>
        </p:xfrm>
        <a:graphic>
          <a:graphicData uri="http://schemas.openxmlformats.org/drawingml/2006/table">
            <a:tbl>
              <a:tblPr firstRow="1" bandRow="1"/>
              <a:tblGrid>
                <a:gridCol w="1652162">
                  <a:extLst>
                    <a:ext uri="{9D8B030D-6E8A-4147-A177-3AD203B41FA5}">
                      <a16:colId xmlns:a16="http://schemas.microsoft.com/office/drawing/2014/main" val="891749343"/>
                    </a:ext>
                  </a:extLst>
                </a:gridCol>
                <a:gridCol w="525063">
                  <a:extLst>
                    <a:ext uri="{9D8B030D-6E8A-4147-A177-3AD203B41FA5}">
                      <a16:colId xmlns:a16="http://schemas.microsoft.com/office/drawing/2014/main" val="4164483192"/>
                    </a:ext>
                  </a:extLst>
                </a:gridCol>
                <a:gridCol w="1230270">
                  <a:extLst>
                    <a:ext uri="{9D8B030D-6E8A-4147-A177-3AD203B41FA5}">
                      <a16:colId xmlns:a16="http://schemas.microsoft.com/office/drawing/2014/main" val="4248910576"/>
                    </a:ext>
                  </a:extLst>
                </a:gridCol>
                <a:gridCol w="1099971">
                  <a:extLst>
                    <a:ext uri="{9D8B030D-6E8A-4147-A177-3AD203B41FA5}">
                      <a16:colId xmlns:a16="http://schemas.microsoft.com/office/drawing/2014/main" val="3128843491"/>
                    </a:ext>
                  </a:extLst>
                </a:gridCol>
                <a:gridCol w="1467975">
                  <a:extLst>
                    <a:ext uri="{9D8B030D-6E8A-4147-A177-3AD203B41FA5}">
                      <a16:colId xmlns:a16="http://schemas.microsoft.com/office/drawing/2014/main" val="1672399091"/>
                    </a:ext>
                  </a:extLst>
                </a:gridCol>
              </a:tblGrid>
              <a:tr h="129242">
                <a:tc gridSpan="5">
                  <a:txBody>
                    <a:bodyPr/>
                    <a:lstStyle/>
                    <a:p>
                      <a:pPr algn="ctr" fontAlgn="b"/>
                      <a:r>
                        <a:rPr lang="en-US" sz="700" b="1" i="0" u="none" strike="noStrike">
                          <a:solidFill>
                            <a:srgbClr val="000000"/>
                          </a:solidFill>
                          <a:effectLst/>
                          <a:highlight>
                            <a:srgbClr val="D9D9D9"/>
                          </a:highlight>
                          <a:latin typeface="Calibri" panose="020F0502020204030204" pitchFamily="34" charset="0"/>
                        </a:rPr>
                        <a:t>Complications - Mismatch Due to Missing Parent Field or Inaccurate Child Field</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949848590"/>
                  </a:ext>
                </a:extLst>
              </a:tr>
              <a:tr h="129242">
                <a:tc>
                  <a:txBody>
                    <a:bodyPr/>
                    <a:lstStyle/>
                    <a:p>
                      <a:pPr algn="ctr" fontAlgn="ctr"/>
                      <a:r>
                        <a:rPr lang="en-US" sz="700" b="1" i="0" u="none" strike="noStrike">
                          <a:solidFill>
                            <a:srgbClr val="000000"/>
                          </a:solidFill>
                          <a:effectLst/>
                          <a:highlight>
                            <a:srgbClr val="8EA9DB"/>
                          </a:highlight>
                          <a:latin typeface="Calibri" panose="020F0502020204030204" pitchFamily="34" charset="0"/>
                        </a:rPr>
                        <a:t>Data Element</a:t>
                      </a:r>
                    </a:p>
                  </a:txBody>
                  <a:tcPr marL="4116" marR="4116" marT="41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ctr" fontAlgn="ctr"/>
                      <a:r>
                        <a:rPr lang="en-US" sz="700" b="1" i="0" u="none" strike="noStrike">
                          <a:solidFill>
                            <a:srgbClr val="000000"/>
                          </a:solidFill>
                          <a:effectLst/>
                          <a:highlight>
                            <a:srgbClr val="8EA9DB"/>
                          </a:highlight>
                          <a:latin typeface="Calibri" panose="020F0502020204030204" pitchFamily="34" charset="0"/>
                        </a:rPr>
                        <a:t>SeqNo</a:t>
                      </a:r>
                    </a:p>
                  </a:txBody>
                  <a:tcPr marL="4116" marR="4116" marT="41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ctr" fontAlgn="ctr"/>
                      <a:r>
                        <a:rPr lang="en-US" sz="700" b="1" i="0" u="none" strike="noStrike">
                          <a:solidFill>
                            <a:srgbClr val="000000"/>
                          </a:solidFill>
                          <a:effectLst/>
                          <a:highlight>
                            <a:srgbClr val="8EA9DB"/>
                          </a:highlight>
                          <a:latin typeface="Calibri" panose="020F0502020204030204" pitchFamily="34" charset="0"/>
                        </a:rPr>
                        <a:t>Cases</a:t>
                      </a:r>
                    </a:p>
                  </a:txBody>
                  <a:tcPr marL="4116" marR="4116" marT="41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ctr" fontAlgn="ctr"/>
                      <a:r>
                        <a:rPr lang="en-US" sz="700" b="1" i="0" u="none" strike="noStrike">
                          <a:solidFill>
                            <a:srgbClr val="000000"/>
                          </a:solidFill>
                          <a:effectLst/>
                          <a:highlight>
                            <a:srgbClr val="8EA9DB"/>
                          </a:highlight>
                          <a:latin typeface="Calibri" panose="020F0502020204030204" pitchFamily="34" charset="0"/>
                        </a:rPr>
                        <a:t>MisMatches</a:t>
                      </a:r>
                    </a:p>
                  </a:txBody>
                  <a:tcPr marL="4116" marR="4116" marT="41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ctr" fontAlgn="ctr"/>
                      <a:r>
                        <a:rPr lang="en-US" sz="700" b="1" i="0" u="none" strike="noStrike">
                          <a:solidFill>
                            <a:srgbClr val="000000"/>
                          </a:solidFill>
                          <a:effectLst/>
                          <a:highlight>
                            <a:srgbClr val="8EA9DB"/>
                          </a:highlight>
                          <a:latin typeface="Calibri" panose="020F0502020204030204" pitchFamily="34" charset="0"/>
                        </a:rPr>
                        <a:t>Agreement </a:t>
                      </a:r>
                    </a:p>
                  </a:txBody>
                  <a:tcPr marL="4116" marR="4116" marT="41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extLst>
                  <a:ext uri="{0D108BD9-81ED-4DB2-BD59-A6C34878D82A}">
                    <a16:rowId xmlns:a16="http://schemas.microsoft.com/office/drawing/2014/main" val="1584258351"/>
                  </a:ext>
                </a:extLst>
              </a:tr>
              <a:tr h="129242">
                <a:tc>
                  <a:txBody>
                    <a:bodyPr/>
                    <a:lstStyle/>
                    <a:p>
                      <a:pPr algn="l" fontAlgn="b"/>
                      <a:r>
                        <a:rPr lang="en-US" sz="700" b="0" i="0" u="none" strike="noStrike">
                          <a:solidFill>
                            <a:srgbClr val="000000"/>
                          </a:solidFill>
                          <a:effectLst/>
                          <a:latin typeface="Calibri" panose="020F0502020204030204" pitchFamily="34" charset="0"/>
                        </a:rPr>
                        <a:t>POEvents</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700" b="0" i="0" u="none" strike="noStrike">
                          <a:solidFill>
                            <a:srgbClr val="000000"/>
                          </a:solidFill>
                          <a:effectLst/>
                          <a:latin typeface="Calibri" panose="020F0502020204030204" pitchFamily="34" charset="0"/>
                        </a:rPr>
                        <a:t>3660</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700" b="0" i="0" u="none" strike="noStrike">
                          <a:solidFill>
                            <a:srgbClr val="000000"/>
                          </a:solidFill>
                          <a:effectLst/>
                          <a:latin typeface="Calibri" panose="020F0502020204030204" pitchFamily="34" charset="0"/>
                        </a:rPr>
                        <a:t>20</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700" b="0" i="0" u="none" strike="noStrike">
                          <a:solidFill>
                            <a:srgbClr val="000000"/>
                          </a:solidFill>
                          <a:effectLst/>
                          <a:latin typeface="Calibri" panose="020F0502020204030204" pitchFamily="34" charset="0"/>
                        </a:rPr>
                        <a:t>3</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t"/>
                      <a:r>
                        <a:rPr lang="en-US" sz="700" b="0" i="0" u="none" strike="noStrike">
                          <a:solidFill>
                            <a:srgbClr val="000000"/>
                          </a:solidFill>
                          <a:effectLst/>
                          <a:highlight>
                            <a:srgbClr val="D9D9D9"/>
                          </a:highlight>
                          <a:latin typeface="Calibri" panose="020F0502020204030204" pitchFamily="34" charset="0"/>
                        </a:rPr>
                        <a:t>85.0%</a:t>
                      </a:r>
                    </a:p>
                  </a:txBody>
                  <a:tcPr marL="4116" marR="4116" marT="411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703011317"/>
                  </a:ext>
                </a:extLst>
              </a:tr>
              <a:tr h="129242">
                <a:tc>
                  <a:txBody>
                    <a:bodyPr/>
                    <a:lstStyle/>
                    <a:p>
                      <a:pPr algn="l" fontAlgn="b"/>
                      <a:r>
                        <a:rPr lang="en-US" sz="700" b="0" i="0" u="none" strike="noStrike">
                          <a:solidFill>
                            <a:srgbClr val="000000"/>
                          </a:solidFill>
                          <a:effectLst/>
                          <a:latin typeface="Calibri" panose="020F0502020204030204" pitchFamily="34" charset="0"/>
                        </a:rPr>
                        <a:t>PostOpProc</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700" b="0" i="0" u="none" strike="noStrike">
                          <a:solidFill>
                            <a:srgbClr val="000000"/>
                          </a:solidFill>
                          <a:effectLst/>
                          <a:latin typeface="Calibri" panose="020F0502020204030204" pitchFamily="34" charset="0"/>
                        </a:rPr>
                        <a:t>3670</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700" b="0" i="0" u="none" strike="noStrike">
                          <a:solidFill>
                            <a:srgbClr val="000000"/>
                          </a:solidFill>
                          <a:effectLst/>
                          <a:latin typeface="Calibri" panose="020F0502020204030204" pitchFamily="34" charset="0"/>
                        </a:rPr>
                        <a:t>20</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700" b="0" i="0" u="none" strike="noStrike">
                          <a:solidFill>
                            <a:srgbClr val="000000"/>
                          </a:solidFill>
                          <a:effectLst/>
                          <a:latin typeface="Calibri" panose="020F0502020204030204" pitchFamily="34" charset="0"/>
                        </a:rPr>
                        <a:t>3</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t"/>
                      <a:r>
                        <a:rPr lang="en-US" sz="700" b="0" i="0" u="none" strike="noStrike">
                          <a:solidFill>
                            <a:srgbClr val="000000"/>
                          </a:solidFill>
                          <a:effectLst/>
                          <a:highlight>
                            <a:srgbClr val="D9D9D9"/>
                          </a:highlight>
                          <a:latin typeface="Calibri" panose="020F0502020204030204" pitchFamily="34" charset="0"/>
                        </a:rPr>
                        <a:t>85.0%</a:t>
                      </a:r>
                    </a:p>
                  </a:txBody>
                  <a:tcPr marL="4116" marR="4116" marT="411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574067744"/>
                  </a:ext>
                </a:extLst>
              </a:tr>
              <a:tr h="129242">
                <a:tc>
                  <a:txBody>
                    <a:bodyPr/>
                    <a:lstStyle/>
                    <a:p>
                      <a:pPr algn="l" fontAlgn="b"/>
                      <a:r>
                        <a:rPr lang="en-US" sz="700" b="0" i="0" u="none" strike="noStrike">
                          <a:solidFill>
                            <a:srgbClr val="000000"/>
                          </a:solidFill>
                          <a:effectLst/>
                          <a:latin typeface="Calibri" panose="020F0502020204030204" pitchFamily="34" charset="0"/>
                        </a:rPr>
                        <a:t>Pneumonia</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700" b="0" i="0" u="none" strike="noStrike">
                          <a:solidFill>
                            <a:srgbClr val="000000"/>
                          </a:solidFill>
                          <a:effectLst/>
                          <a:latin typeface="Calibri" panose="020F0502020204030204" pitchFamily="34" charset="0"/>
                        </a:rPr>
                        <a:t>3720</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700" b="0" i="0" u="none" strike="noStrike">
                          <a:solidFill>
                            <a:srgbClr val="000000"/>
                          </a:solidFill>
                          <a:effectLst/>
                          <a:latin typeface="Calibri" panose="020F0502020204030204" pitchFamily="34" charset="0"/>
                        </a:rPr>
                        <a:t>20</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700" b="0" i="0" u="none" strike="noStrike">
                          <a:solidFill>
                            <a:srgbClr val="000000"/>
                          </a:solidFill>
                          <a:effectLst/>
                          <a:latin typeface="Calibri" panose="020F0502020204030204" pitchFamily="34" charset="0"/>
                        </a:rPr>
                        <a:t>3</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t"/>
                      <a:r>
                        <a:rPr lang="en-US" sz="700" b="0" i="0" u="none" strike="noStrike">
                          <a:solidFill>
                            <a:srgbClr val="000000"/>
                          </a:solidFill>
                          <a:effectLst/>
                          <a:highlight>
                            <a:srgbClr val="D9D9D9"/>
                          </a:highlight>
                          <a:latin typeface="Calibri" panose="020F0502020204030204" pitchFamily="34" charset="0"/>
                        </a:rPr>
                        <a:t>85.0%</a:t>
                      </a:r>
                    </a:p>
                  </a:txBody>
                  <a:tcPr marL="4116" marR="4116" marT="411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064477341"/>
                  </a:ext>
                </a:extLst>
              </a:tr>
              <a:tr h="129242">
                <a:tc>
                  <a:txBody>
                    <a:bodyPr/>
                    <a:lstStyle/>
                    <a:p>
                      <a:pPr algn="l" fontAlgn="b"/>
                      <a:r>
                        <a:rPr lang="en-US" sz="700" b="0" i="0" u="none" strike="noStrike">
                          <a:solidFill>
                            <a:srgbClr val="000000"/>
                          </a:solidFill>
                          <a:effectLst/>
                          <a:latin typeface="Calibri" panose="020F0502020204030204" pitchFamily="34" charset="0"/>
                        </a:rPr>
                        <a:t>ARDS</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700" b="0" i="0" u="none" strike="noStrike">
                          <a:solidFill>
                            <a:srgbClr val="000000"/>
                          </a:solidFill>
                          <a:effectLst/>
                          <a:latin typeface="Calibri" panose="020F0502020204030204" pitchFamily="34" charset="0"/>
                        </a:rPr>
                        <a:t>3740</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700" b="0" i="0" u="none" strike="noStrike">
                          <a:solidFill>
                            <a:srgbClr val="000000"/>
                          </a:solidFill>
                          <a:effectLst/>
                          <a:latin typeface="Calibri" panose="020F0502020204030204" pitchFamily="34" charset="0"/>
                        </a:rPr>
                        <a:t>20</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700" b="0" i="0" u="none" strike="noStrike">
                          <a:solidFill>
                            <a:srgbClr val="000000"/>
                          </a:solidFill>
                          <a:effectLst/>
                          <a:latin typeface="Calibri" panose="020F0502020204030204" pitchFamily="34" charset="0"/>
                        </a:rPr>
                        <a:t>3</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t"/>
                      <a:r>
                        <a:rPr lang="en-US" sz="700" b="0" i="0" u="none" strike="noStrike">
                          <a:solidFill>
                            <a:srgbClr val="000000"/>
                          </a:solidFill>
                          <a:effectLst/>
                          <a:highlight>
                            <a:srgbClr val="D9D9D9"/>
                          </a:highlight>
                          <a:latin typeface="Calibri" panose="020F0502020204030204" pitchFamily="34" charset="0"/>
                        </a:rPr>
                        <a:t>85.0%</a:t>
                      </a:r>
                    </a:p>
                  </a:txBody>
                  <a:tcPr marL="4116" marR="4116" marT="411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564509037"/>
                  </a:ext>
                </a:extLst>
              </a:tr>
              <a:tr h="129242">
                <a:tc>
                  <a:txBody>
                    <a:bodyPr/>
                    <a:lstStyle/>
                    <a:p>
                      <a:pPr algn="l" fontAlgn="b"/>
                      <a:r>
                        <a:rPr lang="en-US" sz="700" b="0" i="0" u="none" strike="noStrike">
                          <a:solidFill>
                            <a:srgbClr val="000000"/>
                          </a:solidFill>
                          <a:effectLst/>
                          <a:latin typeface="Calibri" panose="020F0502020204030204" pitchFamily="34" charset="0"/>
                        </a:rPr>
                        <a:t>RespFail</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700" b="0" i="0" u="none" strike="noStrike">
                          <a:solidFill>
                            <a:srgbClr val="000000"/>
                          </a:solidFill>
                          <a:effectLst/>
                          <a:latin typeface="Calibri" panose="020F0502020204030204" pitchFamily="34" charset="0"/>
                        </a:rPr>
                        <a:t>3760</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700" b="0" i="0" u="none" strike="noStrike">
                          <a:solidFill>
                            <a:srgbClr val="000000"/>
                          </a:solidFill>
                          <a:effectLst/>
                          <a:latin typeface="Calibri" panose="020F0502020204030204" pitchFamily="34" charset="0"/>
                        </a:rPr>
                        <a:t>20</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700" b="0" i="0" u="none" strike="noStrike">
                          <a:solidFill>
                            <a:srgbClr val="000000"/>
                          </a:solidFill>
                          <a:effectLst/>
                          <a:latin typeface="Calibri" panose="020F0502020204030204" pitchFamily="34" charset="0"/>
                        </a:rPr>
                        <a:t>3</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t"/>
                      <a:r>
                        <a:rPr lang="en-US" sz="700" b="0" i="0" u="none" strike="noStrike">
                          <a:solidFill>
                            <a:srgbClr val="000000"/>
                          </a:solidFill>
                          <a:effectLst/>
                          <a:highlight>
                            <a:srgbClr val="D9D9D9"/>
                          </a:highlight>
                          <a:latin typeface="Calibri" panose="020F0502020204030204" pitchFamily="34" charset="0"/>
                        </a:rPr>
                        <a:t>85.0%</a:t>
                      </a:r>
                    </a:p>
                  </a:txBody>
                  <a:tcPr marL="4116" marR="4116" marT="411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070623520"/>
                  </a:ext>
                </a:extLst>
              </a:tr>
              <a:tr h="129242">
                <a:tc>
                  <a:txBody>
                    <a:bodyPr/>
                    <a:lstStyle/>
                    <a:p>
                      <a:pPr algn="l" fontAlgn="b"/>
                      <a:r>
                        <a:rPr lang="en-US" sz="700" b="0" i="0" u="none" strike="noStrike">
                          <a:solidFill>
                            <a:srgbClr val="000000"/>
                          </a:solidFill>
                          <a:effectLst/>
                          <a:latin typeface="Calibri" panose="020F0502020204030204" pitchFamily="34" charset="0"/>
                        </a:rPr>
                        <a:t>Bronchopleural</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700" b="0" i="0" u="none" strike="noStrike">
                          <a:solidFill>
                            <a:srgbClr val="000000"/>
                          </a:solidFill>
                          <a:effectLst/>
                          <a:latin typeface="Calibri" panose="020F0502020204030204" pitchFamily="34" charset="0"/>
                        </a:rPr>
                        <a:t>3770</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700" b="0" i="0" u="none" strike="noStrike">
                          <a:solidFill>
                            <a:srgbClr val="000000"/>
                          </a:solidFill>
                          <a:effectLst/>
                          <a:latin typeface="Calibri" panose="020F0502020204030204" pitchFamily="34" charset="0"/>
                        </a:rPr>
                        <a:t>20</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700" b="0" i="0" u="none" strike="noStrike">
                          <a:solidFill>
                            <a:srgbClr val="000000"/>
                          </a:solidFill>
                          <a:effectLst/>
                          <a:latin typeface="Calibri" panose="020F0502020204030204" pitchFamily="34" charset="0"/>
                        </a:rPr>
                        <a:t>3</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t"/>
                      <a:r>
                        <a:rPr lang="en-US" sz="700" b="0" i="0" u="none" strike="noStrike">
                          <a:solidFill>
                            <a:srgbClr val="000000"/>
                          </a:solidFill>
                          <a:effectLst/>
                          <a:highlight>
                            <a:srgbClr val="D9D9D9"/>
                          </a:highlight>
                          <a:latin typeface="Calibri" panose="020F0502020204030204" pitchFamily="34" charset="0"/>
                        </a:rPr>
                        <a:t>85.0%</a:t>
                      </a:r>
                    </a:p>
                  </a:txBody>
                  <a:tcPr marL="4116" marR="4116" marT="411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109966220"/>
                  </a:ext>
                </a:extLst>
              </a:tr>
              <a:tr h="129242">
                <a:tc>
                  <a:txBody>
                    <a:bodyPr/>
                    <a:lstStyle/>
                    <a:p>
                      <a:pPr algn="l" fontAlgn="b"/>
                      <a:r>
                        <a:rPr lang="en-US" sz="700" b="0" i="0" u="none" strike="noStrike">
                          <a:solidFill>
                            <a:srgbClr val="000000"/>
                          </a:solidFill>
                          <a:effectLst/>
                          <a:latin typeface="Calibri" panose="020F0502020204030204" pitchFamily="34" charset="0"/>
                        </a:rPr>
                        <a:t>PE</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700" b="0" i="0" u="none" strike="noStrike">
                          <a:solidFill>
                            <a:srgbClr val="000000"/>
                          </a:solidFill>
                          <a:effectLst/>
                          <a:latin typeface="Calibri" panose="020F0502020204030204" pitchFamily="34" charset="0"/>
                        </a:rPr>
                        <a:t>3780</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700" b="0" i="0" u="none" strike="noStrike">
                          <a:solidFill>
                            <a:srgbClr val="000000"/>
                          </a:solidFill>
                          <a:effectLst/>
                          <a:latin typeface="Calibri" panose="020F0502020204030204" pitchFamily="34" charset="0"/>
                        </a:rPr>
                        <a:t>20</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700" b="0" i="0" u="none" strike="noStrike">
                          <a:solidFill>
                            <a:srgbClr val="000000"/>
                          </a:solidFill>
                          <a:effectLst/>
                          <a:latin typeface="Calibri" panose="020F0502020204030204" pitchFamily="34" charset="0"/>
                        </a:rPr>
                        <a:t>3</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t"/>
                      <a:r>
                        <a:rPr lang="en-US" sz="700" b="0" i="0" u="none" strike="noStrike">
                          <a:solidFill>
                            <a:srgbClr val="000000"/>
                          </a:solidFill>
                          <a:effectLst/>
                          <a:highlight>
                            <a:srgbClr val="D9D9D9"/>
                          </a:highlight>
                          <a:latin typeface="Calibri" panose="020F0502020204030204" pitchFamily="34" charset="0"/>
                        </a:rPr>
                        <a:t>85.0%</a:t>
                      </a:r>
                    </a:p>
                  </a:txBody>
                  <a:tcPr marL="4116" marR="4116" marT="411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202394260"/>
                  </a:ext>
                </a:extLst>
              </a:tr>
              <a:tr h="129242">
                <a:tc>
                  <a:txBody>
                    <a:bodyPr/>
                    <a:lstStyle/>
                    <a:p>
                      <a:pPr algn="l" fontAlgn="b"/>
                      <a:r>
                        <a:rPr lang="en-US" sz="700" b="0" i="0" u="none" strike="noStrike">
                          <a:solidFill>
                            <a:srgbClr val="000000"/>
                          </a:solidFill>
                          <a:effectLst/>
                          <a:latin typeface="Calibri" panose="020F0502020204030204" pitchFamily="34" charset="0"/>
                        </a:rPr>
                        <a:t>Vent</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700" b="0" i="0" u="none" strike="noStrike">
                          <a:solidFill>
                            <a:srgbClr val="000000"/>
                          </a:solidFill>
                          <a:effectLst/>
                          <a:latin typeface="Calibri" panose="020F0502020204030204" pitchFamily="34" charset="0"/>
                        </a:rPr>
                        <a:t>3810</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700" b="0" i="0" u="none" strike="noStrike">
                          <a:solidFill>
                            <a:srgbClr val="000000"/>
                          </a:solidFill>
                          <a:effectLst/>
                          <a:latin typeface="Calibri" panose="020F0502020204030204" pitchFamily="34" charset="0"/>
                        </a:rPr>
                        <a:t>20</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700" b="0" i="0" u="none" strike="noStrike">
                          <a:solidFill>
                            <a:srgbClr val="000000"/>
                          </a:solidFill>
                          <a:effectLst/>
                          <a:latin typeface="Calibri" panose="020F0502020204030204" pitchFamily="34" charset="0"/>
                        </a:rPr>
                        <a:t>3</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t"/>
                      <a:r>
                        <a:rPr lang="en-US" sz="700" b="0" i="0" u="none" strike="noStrike">
                          <a:solidFill>
                            <a:srgbClr val="000000"/>
                          </a:solidFill>
                          <a:effectLst/>
                          <a:highlight>
                            <a:srgbClr val="D9D9D9"/>
                          </a:highlight>
                          <a:latin typeface="Calibri" panose="020F0502020204030204" pitchFamily="34" charset="0"/>
                        </a:rPr>
                        <a:t>85.0%</a:t>
                      </a:r>
                    </a:p>
                  </a:txBody>
                  <a:tcPr marL="4116" marR="4116" marT="411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49105798"/>
                  </a:ext>
                </a:extLst>
              </a:tr>
              <a:tr h="129242">
                <a:tc>
                  <a:txBody>
                    <a:bodyPr/>
                    <a:lstStyle/>
                    <a:p>
                      <a:pPr algn="l" fontAlgn="b"/>
                      <a:r>
                        <a:rPr lang="en-US" sz="700" b="0" i="0" u="none" strike="noStrike">
                          <a:solidFill>
                            <a:srgbClr val="000000"/>
                          </a:solidFill>
                          <a:effectLst/>
                          <a:latin typeface="Calibri" panose="020F0502020204030204" pitchFamily="34" charset="0"/>
                        </a:rPr>
                        <a:t>Trach</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700" b="0" i="0" u="none" strike="noStrike">
                          <a:solidFill>
                            <a:srgbClr val="000000"/>
                          </a:solidFill>
                          <a:effectLst/>
                          <a:latin typeface="Calibri" panose="020F0502020204030204" pitchFamily="34" charset="0"/>
                        </a:rPr>
                        <a:t>3820</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700" b="0" i="0" u="none" strike="noStrike">
                          <a:solidFill>
                            <a:srgbClr val="000000"/>
                          </a:solidFill>
                          <a:effectLst/>
                          <a:latin typeface="Calibri" panose="020F0502020204030204" pitchFamily="34" charset="0"/>
                        </a:rPr>
                        <a:t>20</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700" b="0" i="0" u="none" strike="noStrike">
                          <a:solidFill>
                            <a:srgbClr val="000000"/>
                          </a:solidFill>
                          <a:effectLst/>
                          <a:latin typeface="Calibri" panose="020F0502020204030204" pitchFamily="34" charset="0"/>
                        </a:rPr>
                        <a:t>3</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t"/>
                      <a:r>
                        <a:rPr lang="en-US" sz="700" b="0" i="0" u="none" strike="noStrike">
                          <a:solidFill>
                            <a:srgbClr val="000000"/>
                          </a:solidFill>
                          <a:effectLst/>
                          <a:highlight>
                            <a:srgbClr val="D9D9D9"/>
                          </a:highlight>
                          <a:latin typeface="Calibri" panose="020F0502020204030204" pitchFamily="34" charset="0"/>
                        </a:rPr>
                        <a:t>85.0%</a:t>
                      </a:r>
                    </a:p>
                  </a:txBody>
                  <a:tcPr marL="4116" marR="4116" marT="411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174427027"/>
                  </a:ext>
                </a:extLst>
              </a:tr>
              <a:tr h="129242">
                <a:tc>
                  <a:txBody>
                    <a:bodyPr/>
                    <a:lstStyle/>
                    <a:p>
                      <a:pPr algn="l" fontAlgn="b"/>
                      <a:r>
                        <a:rPr lang="en-US" sz="700" b="0" i="0" u="none" strike="noStrike">
                          <a:solidFill>
                            <a:srgbClr val="000000"/>
                          </a:solidFill>
                          <a:effectLst/>
                          <a:latin typeface="Calibri" panose="020F0502020204030204" pitchFamily="34" charset="0"/>
                        </a:rPr>
                        <a:t>AtrialArryth</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700" b="0" i="0" u="none" strike="noStrike">
                          <a:solidFill>
                            <a:srgbClr val="000000"/>
                          </a:solidFill>
                          <a:effectLst/>
                          <a:latin typeface="Calibri" panose="020F0502020204030204" pitchFamily="34" charset="0"/>
                        </a:rPr>
                        <a:t>3830</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700" b="0" i="0" u="none" strike="noStrike">
                          <a:solidFill>
                            <a:srgbClr val="000000"/>
                          </a:solidFill>
                          <a:effectLst/>
                          <a:latin typeface="Calibri" panose="020F0502020204030204" pitchFamily="34" charset="0"/>
                        </a:rPr>
                        <a:t>20</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700" b="0" i="0" u="none" strike="noStrike">
                          <a:solidFill>
                            <a:srgbClr val="000000"/>
                          </a:solidFill>
                          <a:effectLst/>
                          <a:latin typeface="Calibri" panose="020F0502020204030204" pitchFamily="34" charset="0"/>
                        </a:rPr>
                        <a:t>3</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t"/>
                      <a:r>
                        <a:rPr lang="en-US" sz="700" b="0" i="0" u="none" strike="noStrike">
                          <a:solidFill>
                            <a:srgbClr val="000000"/>
                          </a:solidFill>
                          <a:effectLst/>
                          <a:highlight>
                            <a:srgbClr val="D9D9D9"/>
                          </a:highlight>
                          <a:latin typeface="Calibri" panose="020F0502020204030204" pitchFamily="34" charset="0"/>
                        </a:rPr>
                        <a:t>85.0%</a:t>
                      </a:r>
                    </a:p>
                  </a:txBody>
                  <a:tcPr marL="4116" marR="4116" marT="411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959971410"/>
                  </a:ext>
                </a:extLst>
              </a:tr>
              <a:tr h="129242">
                <a:tc>
                  <a:txBody>
                    <a:bodyPr/>
                    <a:lstStyle/>
                    <a:p>
                      <a:pPr algn="l" fontAlgn="b"/>
                      <a:r>
                        <a:rPr lang="en-US" sz="700" b="0" i="0" u="none" strike="noStrike">
                          <a:solidFill>
                            <a:srgbClr val="000000"/>
                          </a:solidFill>
                          <a:effectLst/>
                          <a:latin typeface="Calibri" panose="020F0502020204030204" pitchFamily="34" charset="0"/>
                        </a:rPr>
                        <a:t>MI</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700" b="0" i="0" u="none" strike="noStrike">
                          <a:solidFill>
                            <a:srgbClr val="000000"/>
                          </a:solidFill>
                          <a:effectLst/>
                          <a:latin typeface="Calibri" panose="020F0502020204030204" pitchFamily="34" charset="0"/>
                        </a:rPr>
                        <a:t>3870</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700" b="0" i="0" u="none" strike="noStrike">
                          <a:solidFill>
                            <a:srgbClr val="000000"/>
                          </a:solidFill>
                          <a:effectLst/>
                          <a:latin typeface="Calibri" panose="020F0502020204030204" pitchFamily="34" charset="0"/>
                        </a:rPr>
                        <a:t>20</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700" b="0" i="0" u="none" strike="noStrike">
                          <a:solidFill>
                            <a:srgbClr val="000000"/>
                          </a:solidFill>
                          <a:effectLst/>
                          <a:latin typeface="Calibri" panose="020F0502020204030204" pitchFamily="34" charset="0"/>
                        </a:rPr>
                        <a:t>3</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t"/>
                      <a:r>
                        <a:rPr lang="en-US" sz="700" b="0" i="0" u="none" strike="noStrike">
                          <a:solidFill>
                            <a:srgbClr val="000000"/>
                          </a:solidFill>
                          <a:effectLst/>
                          <a:highlight>
                            <a:srgbClr val="D9D9D9"/>
                          </a:highlight>
                          <a:latin typeface="Calibri" panose="020F0502020204030204" pitchFamily="34" charset="0"/>
                        </a:rPr>
                        <a:t>85.0%</a:t>
                      </a:r>
                    </a:p>
                  </a:txBody>
                  <a:tcPr marL="4116" marR="4116" marT="411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158090353"/>
                  </a:ext>
                </a:extLst>
              </a:tr>
              <a:tr h="129242">
                <a:tc>
                  <a:txBody>
                    <a:bodyPr/>
                    <a:lstStyle/>
                    <a:p>
                      <a:pPr algn="l" fontAlgn="b"/>
                      <a:r>
                        <a:rPr lang="en-US" sz="700" b="0" i="0" u="none" strike="noStrike">
                          <a:solidFill>
                            <a:srgbClr val="000000"/>
                          </a:solidFill>
                          <a:effectLst/>
                          <a:latin typeface="Calibri" panose="020F0502020204030204" pitchFamily="34" charset="0"/>
                        </a:rPr>
                        <a:t>PostopProcAL</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700" b="0" i="0" u="none" strike="noStrike">
                          <a:solidFill>
                            <a:srgbClr val="000000"/>
                          </a:solidFill>
                          <a:effectLst/>
                          <a:latin typeface="Calibri" panose="020F0502020204030204" pitchFamily="34" charset="0"/>
                        </a:rPr>
                        <a:t>3920</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700" b="0" i="0" u="none" strike="noStrike">
                          <a:solidFill>
                            <a:srgbClr val="000000"/>
                          </a:solidFill>
                          <a:effectLst/>
                          <a:latin typeface="Calibri" panose="020F0502020204030204" pitchFamily="34" charset="0"/>
                        </a:rPr>
                        <a:t>20</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700" b="0" i="0" u="none" strike="noStrike">
                          <a:solidFill>
                            <a:srgbClr val="000000"/>
                          </a:solidFill>
                          <a:effectLst/>
                          <a:latin typeface="Calibri" panose="020F0502020204030204" pitchFamily="34" charset="0"/>
                        </a:rPr>
                        <a:t>3</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t"/>
                      <a:r>
                        <a:rPr lang="en-US" sz="700" b="0" i="0" u="none" strike="noStrike">
                          <a:solidFill>
                            <a:srgbClr val="000000"/>
                          </a:solidFill>
                          <a:effectLst/>
                          <a:highlight>
                            <a:srgbClr val="D9D9D9"/>
                          </a:highlight>
                          <a:latin typeface="Calibri" panose="020F0502020204030204" pitchFamily="34" charset="0"/>
                        </a:rPr>
                        <a:t>85.0%</a:t>
                      </a:r>
                    </a:p>
                  </a:txBody>
                  <a:tcPr marL="4116" marR="4116" marT="411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641149957"/>
                  </a:ext>
                </a:extLst>
              </a:tr>
              <a:tr h="129242">
                <a:tc>
                  <a:txBody>
                    <a:bodyPr/>
                    <a:lstStyle/>
                    <a:p>
                      <a:pPr algn="l" fontAlgn="b"/>
                      <a:r>
                        <a:rPr lang="en-US" sz="700" b="0" i="0" u="none" strike="noStrike">
                          <a:solidFill>
                            <a:srgbClr val="000000"/>
                          </a:solidFill>
                          <a:effectLst/>
                          <a:latin typeface="Calibri" panose="020F0502020204030204" pitchFamily="34" charset="0"/>
                        </a:rPr>
                        <a:t>DelayCondEmp</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700" b="0" i="0" u="none" strike="noStrike">
                          <a:solidFill>
                            <a:srgbClr val="000000"/>
                          </a:solidFill>
                          <a:effectLst/>
                          <a:latin typeface="Calibri" panose="020F0502020204030204" pitchFamily="34" charset="0"/>
                        </a:rPr>
                        <a:t>3910</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700" b="0" i="0" u="none" strike="noStrike">
                          <a:solidFill>
                            <a:srgbClr val="000000"/>
                          </a:solidFill>
                          <a:effectLst/>
                          <a:latin typeface="Calibri" panose="020F0502020204030204" pitchFamily="34" charset="0"/>
                        </a:rPr>
                        <a:t>20</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700" b="0" i="0" u="none" strike="noStrike">
                          <a:solidFill>
                            <a:srgbClr val="000000"/>
                          </a:solidFill>
                          <a:effectLst/>
                          <a:latin typeface="Calibri" panose="020F0502020204030204" pitchFamily="34" charset="0"/>
                        </a:rPr>
                        <a:t>3</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t"/>
                      <a:r>
                        <a:rPr lang="en-US" sz="700" b="0" i="0" u="none" strike="noStrike">
                          <a:solidFill>
                            <a:srgbClr val="000000"/>
                          </a:solidFill>
                          <a:effectLst/>
                          <a:highlight>
                            <a:srgbClr val="D9D9D9"/>
                          </a:highlight>
                          <a:latin typeface="Calibri" panose="020F0502020204030204" pitchFamily="34" charset="0"/>
                        </a:rPr>
                        <a:t>85.0%</a:t>
                      </a:r>
                    </a:p>
                  </a:txBody>
                  <a:tcPr marL="4116" marR="4116" marT="411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498906239"/>
                  </a:ext>
                </a:extLst>
              </a:tr>
              <a:tr h="129242">
                <a:tc>
                  <a:txBody>
                    <a:bodyPr/>
                    <a:lstStyle/>
                    <a:p>
                      <a:pPr algn="l" fontAlgn="b"/>
                      <a:r>
                        <a:rPr lang="en-US" sz="700" b="0" i="0" u="none" strike="noStrike">
                          <a:solidFill>
                            <a:srgbClr val="000000"/>
                          </a:solidFill>
                          <a:effectLst/>
                          <a:latin typeface="Calibri" panose="020F0502020204030204" pitchFamily="34" charset="0"/>
                        </a:rPr>
                        <a:t>LaryngealNerve</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700" b="0" i="0" u="none" strike="noStrike">
                          <a:solidFill>
                            <a:srgbClr val="000000"/>
                          </a:solidFill>
                          <a:effectLst/>
                          <a:latin typeface="Calibri" panose="020F0502020204030204" pitchFamily="34" charset="0"/>
                        </a:rPr>
                        <a:t>4080</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700" b="0" i="0" u="none" strike="noStrike">
                          <a:solidFill>
                            <a:srgbClr val="000000"/>
                          </a:solidFill>
                          <a:effectLst/>
                          <a:latin typeface="Calibri" panose="020F0502020204030204" pitchFamily="34" charset="0"/>
                        </a:rPr>
                        <a:t>20</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700" b="0" i="0" u="none" strike="noStrike">
                          <a:solidFill>
                            <a:srgbClr val="000000"/>
                          </a:solidFill>
                          <a:effectLst/>
                          <a:latin typeface="Calibri" panose="020F0502020204030204" pitchFamily="34" charset="0"/>
                        </a:rPr>
                        <a:t>3</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t"/>
                      <a:r>
                        <a:rPr lang="en-US" sz="700" b="0" i="0" u="none" strike="noStrike">
                          <a:solidFill>
                            <a:srgbClr val="000000"/>
                          </a:solidFill>
                          <a:effectLst/>
                          <a:highlight>
                            <a:srgbClr val="D9D9D9"/>
                          </a:highlight>
                          <a:latin typeface="Calibri" panose="020F0502020204030204" pitchFamily="34" charset="0"/>
                        </a:rPr>
                        <a:t>85.0%</a:t>
                      </a:r>
                    </a:p>
                  </a:txBody>
                  <a:tcPr marL="4116" marR="4116" marT="411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286109266"/>
                  </a:ext>
                </a:extLst>
              </a:tr>
              <a:tr h="129242">
                <a:tc>
                  <a:txBody>
                    <a:bodyPr/>
                    <a:lstStyle/>
                    <a:p>
                      <a:pPr algn="l" fontAlgn="b"/>
                      <a:r>
                        <a:rPr lang="en-US" sz="700" b="1" i="0" u="none" strike="noStrike">
                          <a:solidFill>
                            <a:srgbClr val="000000"/>
                          </a:solidFill>
                          <a:effectLst/>
                          <a:highlight>
                            <a:srgbClr val="8EA9DB"/>
                          </a:highlight>
                          <a:latin typeface="Calibri" panose="020F0502020204030204" pitchFamily="34" charset="0"/>
                        </a:rPr>
                        <a:t>Total</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l" fontAlgn="b"/>
                      <a:r>
                        <a:rPr lang="en-US" sz="700" b="0" i="0" u="none" strike="noStrike">
                          <a:solidFill>
                            <a:srgbClr val="000000"/>
                          </a:solidFill>
                          <a:effectLst/>
                          <a:highlight>
                            <a:srgbClr val="8EA9DB"/>
                          </a:highlight>
                          <a:latin typeface="Calibri" panose="020F0502020204030204" pitchFamily="34" charset="0"/>
                        </a:rPr>
                        <a:t> </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ctr" fontAlgn="b"/>
                      <a:r>
                        <a:rPr lang="en-US" sz="700" b="1" i="0" u="none" strike="noStrike">
                          <a:solidFill>
                            <a:srgbClr val="000000"/>
                          </a:solidFill>
                          <a:effectLst/>
                          <a:highlight>
                            <a:srgbClr val="8EA9DB"/>
                          </a:highlight>
                          <a:latin typeface="Calibri" panose="020F0502020204030204" pitchFamily="34" charset="0"/>
                        </a:rPr>
                        <a:t>260</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ctr" fontAlgn="b"/>
                      <a:r>
                        <a:rPr lang="en-US" sz="700" b="1" i="0" u="none" strike="noStrike">
                          <a:solidFill>
                            <a:srgbClr val="000000"/>
                          </a:solidFill>
                          <a:effectLst/>
                          <a:highlight>
                            <a:srgbClr val="8EA9DB"/>
                          </a:highlight>
                          <a:latin typeface="Calibri" panose="020F0502020204030204" pitchFamily="34" charset="0"/>
                        </a:rPr>
                        <a:t>39</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ctr" fontAlgn="b"/>
                      <a:r>
                        <a:rPr lang="en-US" sz="700" b="1" i="0" u="none" strike="noStrike">
                          <a:solidFill>
                            <a:srgbClr val="000000"/>
                          </a:solidFill>
                          <a:effectLst/>
                          <a:highlight>
                            <a:srgbClr val="8EA9DB"/>
                          </a:highlight>
                          <a:latin typeface="Calibri" panose="020F0502020204030204" pitchFamily="34" charset="0"/>
                        </a:rPr>
                        <a:t>85.0%</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extLst>
                  <a:ext uri="{0D108BD9-81ED-4DB2-BD59-A6C34878D82A}">
                    <a16:rowId xmlns:a16="http://schemas.microsoft.com/office/drawing/2014/main" val="2668649305"/>
                  </a:ext>
                </a:extLst>
              </a:tr>
              <a:tr h="129242">
                <a:tc gridSpan="5">
                  <a:txBody>
                    <a:bodyPr/>
                    <a:lstStyle/>
                    <a:p>
                      <a:pPr algn="ctr" fontAlgn="b"/>
                      <a:r>
                        <a:rPr lang="en-US" sz="700" b="1" i="0" u="none" strike="noStrike">
                          <a:solidFill>
                            <a:srgbClr val="000000"/>
                          </a:solidFill>
                          <a:effectLst/>
                          <a:highlight>
                            <a:srgbClr val="D9D9D9"/>
                          </a:highlight>
                          <a:latin typeface="Calibri" panose="020F0502020204030204" pitchFamily="34" charset="0"/>
                        </a:rPr>
                        <a:t>Complications - Mismatch Due to Inaccurate Child Field</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122196649"/>
                  </a:ext>
                </a:extLst>
              </a:tr>
              <a:tr h="129242">
                <a:tc>
                  <a:txBody>
                    <a:bodyPr/>
                    <a:lstStyle/>
                    <a:p>
                      <a:pPr algn="ctr" fontAlgn="ctr"/>
                      <a:r>
                        <a:rPr lang="en-US" sz="700" b="1" i="0" u="none" strike="noStrike">
                          <a:solidFill>
                            <a:srgbClr val="000000"/>
                          </a:solidFill>
                          <a:effectLst/>
                          <a:highlight>
                            <a:srgbClr val="8EA9DB"/>
                          </a:highlight>
                          <a:latin typeface="Calibri" panose="020F0502020204030204" pitchFamily="34" charset="0"/>
                        </a:rPr>
                        <a:t>Data Element</a:t>
                      </a:r>
                    </a:p>
                  </a:txBody>
                  <a:tcPr marL="4116" marR="4116" marT="41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ctr" fontAlgn="ctr"/>
                      <a:r>
                        <a:rPr lang="en-US" sz="700" b="1" i="0" u="none" strike="noStrike">
                          <a:solidFill>
                            <a:srgbClr val="000000"/>
                          </a:solidFill>
                          <a:effectLst/>
                          <a:highlight>
                            <a:srgbClr val="8EA9DB"/>
                          </a:highlight>
                          <a:latin typeface="Calibri" panose="020F0502020204030204" pitchFamily="34" charset="0"/>
                        </a:rPr>
                        <a:t>SeqNo</a:t>
                      </a:r>
                    </a:p>
                  </a:txBody>
                  <a:tcPr marL="4116" marR="4116" marT="41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ctr" fontAlgn="ctr"/>
                      <a:r>
                        <a:rPr lang="en-US" sz="700" b="1" i="0" u="none" strike="noStrike">
                          <a:solidFill>
                            <a:srgbClr val="000000"/>
                          </a:solidFill>
                          <a:effectLst/>
                          <a:highlight>
                            <a:srgbClr val="8EA9DB"/>
                          </a:highlight>
                          <a:latin typeface="Calibri" panose="020F0502020204030204" pitchFamily="34" charset="0"/>
                        </a:rPr>
                        <a:t># of Random Cases</a:t>
                      </a:r>
                    </a:p>
                  </a:txBody>
                  <a:tcPr marL="4116" marR="4116" marT="41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ctr" fontAlgn="ctr"/>
                      <a:r>
                        <a:rPr lang="en-US" sz="700" b="1" i="0" u="none" strike="noStrike">
                          <a:solidFill>
                            <a:srgbClr val="000000"/>
                          </a:solidFill>
                          <a:effectLst/>
                          <a:highlight>
                            <a:srgbClr val="8EA9DB"/>
                          </a:highlight>
                          <a:latin typeface="Calibri" panose="020F0502020204030204" pitchFamily="34" charset="0"/>
                        </a:rPr>
                        <a:t># of MisMatches</a:t>
                      </a:r>
                    </a:p>
                  </a:txBody>
                  <a:tcPr marL="4116" marR="4116" marT="41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ctr" fontAlgn="ctr"/>
                      <a:r>
                        <a:rPr lang="en-US" sz="700" b="1" i="0" u="none" strike="noStrike">
                          <a:solidFill>
                            <a:srgbClr val="000000"/>
                          </a:solidFill>
                          <a:effectLst/>
                          <a:highlight>
                            <a:srgbClr val="8EA9DB"/>
                          </a:highlight>
                          <a:latin typeface="Calibri" panose="020F0502020204030204" pitchFamily="34" charset="0"/>
                        </a:rPr>
                        <a:t>Agreement Percentage</a:t>
                      </a:r>
                    </a:p>
                  </a:txBody>
                  <a:tcPr marL="4116" marR="4116" marT="41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extLst>
                  <a:ext uri="{0D108BD9-81ED-4DB2-BD59-A6C34878D82A}">
                    <a16:rowId xmlns:a16="http://schemas.microsoft.com/office/drawing/2014/main" val="2016252385"/>
                  </a:ext>
                </a:extLst>
              </a:tr>
              <a:tr h="129242">
                <a:tc>
                  <a:txBody>
                    <a:bodyPr/>
                    <a:lstStyle/>
                    <a:p>
                      <a:pPr algn="l" fontAlgn="b"/>
                      <a:r>
                        <a:rPr lang="en-US" sz="700" b="0" i="0" u="none" strike="noStrike">
                          <a:solidFill>
                            <a:srgbClr val="000000"/>
                          </a:solidFill>
                          <a:effectLst/>
                          <a:latin typeface="Calibri" panose="020F0502020204030204" pitchFamily="34" charset="0"/>
                        </a:rPr>
                        <a:t>POEvents</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700" b="0" i="0" u="none" strike="noStrike">
                          <a:solidFill>
                            <a:srgbClr val="000000"/>
                          </a:solidFill>
                          <a:effectLst/>
                          <a:latin typeface="Calibri" panose="020F0502020204030204" pitchFamily="34" charset="0"/>
                        </a:rPr>
                        <a:t>3660</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700" b="0" i="0" u="none" strike="noStrike">
                          <a:solidFill>
                            <a:srgbClr val="000000"/>
                          </a:solidFill>
                          <a:effectLst/>
                          <a:latin typeface="Calibri" panose="020F0502020204030204" pitchFamily="34" charset="0"/>
                        </a:rPr>
                        <a:t>20</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700" b="0" i="0" u="none" strike="noStrike">
                          <a:solidFill>
                            <a:srgbClr val="000000"/>
                          </a:solidFill>
                          <a:effectLst/>
                          <a:latin typeface="Calibri" panose="020F0502020204030204" pitchFamily="34" charset="0"/>
                        </a:rPr>
                        <a:t>0</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t"/>
                      <a:r>
                        <a:rPr lang="en-US" sz="700" b="0" i="0" u="none" strike="noStrike">
                          <a:solidFill>
                            <a:srgbClr val="000000"/>
                          </a:solidFill>
                          <a:effectLst/>
                          <a:highlight>
                            <a:srgbClr val="D9D9D9"/>
                          </a:highlight>
                          <a:latin typeface="Calibri" panose="020F0502020204030204" pitchFamily="34" charset="0"/>
                        </a:rPr>
                        <a:t>100.0%</a:t>
                      </a:r>
                    </a:p>
                  </a:txBody>
                  <a:tcPr marL="4116" marR="4116" marT="411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71843596"/>
                  </a:ext>
                </a:extLst>
              </a:tr>
              <a:tr h="129242">
                <a:tc>
                  <a:txBody>
                    <a:bodyPr/>
                    <a:lstStyle/>
                    <a:p>
                      <a:pPr algn="l" fontAlgn="b"/>
                      <a:r>
                        <a:rPr lang="en-US" sz="700" b="0" i="0" u="none" strike="noStrike">
                          <a:solidFill>
                            <a:srgbClr val="000000"/>
                          </a:solidFill>
                          <a:effectLst/>
                          <a:latin typeface="Calibri" panose="020F0502020204030204" pitchFamily="34" charset="0"/>
                        </a:rPr>
                        <a:t>PostOpProc</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700" b="0" i="0" u="none" strike="noStrike">
                          <a:solidFill>
                            <a:srgbClr val="000000"/>
                          </a:solidFill>
                          <a:effectLst/>
                          <a:latin typeface="Calibri" panose="020F0502020204030204" pitchFamily="34" charset="0"/>
                        </a:rPr>
                        <a:t>3670</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700" b="0" i="0" u="none" strike="noStrike">
                          <a:solidFill>
                            <a:srgbClr val="000000"/>
                          </a:solidFill>
                          <a:effectLst/>
                          <a:latin typeface="Calibri" panose="020F0502020204030204" pitchFamily="34" charset="0"/>
                        </a:rPr>
                        <a:t>20</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700" b="0" i="0" u="none" strike="noStrike">
                          <a:solidFill>
                            <a:srgbClr val="000000"/>
                          </a:solidFill>
                          <a:effectLst/>
                          <a:latin typeface="Calibri" panose="020F0502020204030204" pitchFamily="34" charset="0"/>
                        </a:rPr>
                        <a:t>0</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t"/>
                      <a:r>
                        <a:rPr lang="en-US" sz="700" b="0" i="0" u="none" strike="noStrike">
                          <a:solidFill>
                            <a:srgbClr val="000000"/>
                          </a:solidFill>
                          <a:effectLst/>
                          <a:highlight>
                            <a:srgbClr val="D9D9D9"/>
                          </a:highlight>
                          <a:latin typeface="Calibri" panose="020F0502020204030204" pitchFamily="34" charset="0"/>
                        </a:rPr>
                        <a:t>100.0%</a:t>
                      </a:r>
                    </a:p>
                  </a:txBody>
                  <a:tcPr marL="4116" marR="4116" marT="411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373819771"/>
                  </a:ext>
                </a:extLst>
              </a:tr>
              <a:tr h="129242">
                <a:tc>
                  <a:txBody>
                    <a:bodyPr/>
                    <a:lstStyle/>
                    <a:p>
                      <a:pPr algn="l" fontAlgn="b"/>
                      <a:r>
                        <a:rPr lang="en-US" sz="700" b="0" i="0" u="none" strike="noStrike">
                          <a:solidFill>
                            <a:srgbClr val="000000"/>
                          </a:solidFill>
                          <a:effectLst/>
                          <a:latin typeface="Calibri" panose="020F0502020204030204" pitchFamily="34" charset="0"/>
                        </a:rPr>
                        <a:t>Pneumonia</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700" b="0" i="0" u="none" strike="noStrike">
                          <a:solidFill>
                            <a:srgbClr val="000000"/>
                          </a:solidFill>
                          <a:effectLst/>
                          <a:latin typeface="Calibri" panose="020F0502020204030204" pitchFamily="34" charset="0"/>
                        </a:rPr>
                        <a:t>3720</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700" b="0" i="0" u="none" strike="noStrike">
                          <a:solidFill>
                            <a:srgbClr val="000000"/>
                          </a:solidFill>
                          <a:effectLst/>
                          <a:latin typeface="Calibri" panose="020F0502020204030204" pitchFamily="34" charset="0"/>
                        </a:rPr>
                        <a:t>20</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700" b="0" i="0" u="none" strike="noStrike">
                          <a:solidFill>
                            <a:srgbClr val="000000"/>
                          </a:solidFill>
                          <a:effectLst/>
                          <a:latin typeface="Calibri" panose="020F0502020204030204" pitchFamily="34" charset="0"/>
                        </a:rPr>
                        <a:t>1</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t"/>
                      <a:r>
                        <a:rPr lang="en-US" sz="700" b="0" i="0" u="none" strike="noStrike">
                          <a:solidFill>
                            <a:srgbClr val="000000"/>
                          </a:solidFill>
                          <a:effectLst/>
                          <a:highlight>
                            <a:srgbClr val="D9D9D9"/>
                          </a:highlight>
                          <a:latin typeface="Calibri" panose="020F0502020204030204" pitchFamily="34" charset="0"/>
                        </a:rPr>
                        <a:t>95.0%</a:t>
                      </a:r>
                    </a:p>
                  </a:txBody>
                  <a:tcPr marL="4116" marR="4116" marT="411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135768749"/>
                  </a:ext>
                </a:extLst>
              </a:tr>
              <a:tr h="129242">
                <a:tc>
                  <a:txBody>
                    <a:bodyPr/>
                    <a:lstStyle/>
                    <a:p>
                      <a:pPr algn="l" fontAlgn="b"/>
                      <a:r>
                        <a:rPr lang="en-US" sz="700" b="0" i="0" u="none" strike="noStrike">
                          <a:solidFill>
                            <a:srgbClr val="000000"/>
                          </a:solidFill>
                          <a:effectLst/>
                          <a:latin typeface="Calibri" panose="020F0502020204030204" pitchFamily="34" charset="0"/>
                        </a:rPr>
                        <a:t>ARDS</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700" b="0" i="0" u="none" strike="noStrike">
                          <a:solidFill>
                            <a:srgbClr val="000000"/>
                          </a:solidFill>
                          <a:effectLst/>
                          <a:latin typeface="Calibri" panose="020F0502020204030204" pitchFamily="34" charset="0"/>
                        </a:rPr>
                        <a:t>3740</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700" b="0" i="0" u="none" strike="noStrike">
                          <a:solidFill>
                            <a:srgbClr val="000000"/>
                          </a:solidFill>
                          <a:effectLst/>
                          <a:latin typeface="Calibri" panose="020F0502020204030204" pitchFamily="34" charset="0"/>
                        </a:rPr>
                        <a:t>20</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700" b="0" i="0" u="none" strike="noStrike">
                          <a:solidFill>
                            <a:srgbClr val="000000"/>
                          </a:solidFill>
                          <a:effectLst/>
                          <a:latin typeface="Calibri" panose="020F0502020204030204" pitchFamily="34" charset="0"/>
                        </a:rPr>
                        <a:t>0</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t"/>
                      <a:r>
                        <a:rPr lang="en-US" sz="700" b="0" i="0" u="none" strike="noStrike">
                          <a:solidFill>
                            <a:srgbClr val="000000"/>
                          </a:solidFill>
                          <a:effectLst/>
                          <a:highlight>
                            <a:srgbClr val="D9D9D9"/>
                          </a:highlight>
                          <a:latin typeface="Calibri" panose="020F0502020204030204" pitchFamily="34" charset="0"/>
                        </a:rPr>
                        <a:t>100.0%</a:t>
                      </a:r>
                    </a:p>
                  </a:txBody>
                  <a:tcPr marL="4116" marR="4116" marT="411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679430176"/>
                  </a:ext>
                </a:extLst>
              </a:tr>
              <a:tr h="129242">
                <a:tc>
                  <a:txBody>
                    <a:bodyPr/>
                    <a:lstStyle/>
                    <a:p>
                      <a:pPr algn="l" fontAlgn="b"/>
                      <a:r>
                        <a:rPr lang="en-US" sz="700" b="0" i="0" u="none" strike="noStrike">
                          <a:solidFill>
                            <a:srgbClr val="000000"/>
                          </a:solidFill>
                          <a:effectLst/>
                          <a:latin typeface="Calibri" panose="020F0502020204030204" pitchFamily="34" charset="0"/>
                        </a:rPr>
                        <a:t>RespFail</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700" b="0" i="0" u="none" strike="noStrike">
                          <a:solidFill>
                            <a:srgbClr val="000000"/>
                          </a:solidFill>
                          <a:effectLst/>
                          <a:latin typeface="Calibri" panose="020F0502020204030204" pitchFamily="34" charset="0"/>
                        </a:rPr>
                        <a:t>3760</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700" b="0" i="0" u="none" strike="noStrike">
                          <a:solidFill>
                            <a:srgbClr val="000000"/>
                          </a:solidFill>
                          <a:effectLst/>
                          <a:latin typeface="Calibri" panose="020F0502020204030204" pitchFamily="34" charset="0"/>
                        </a:rPr>
                        <a:t>20</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700" b="0" i="0" u="none" strike="noStrike">
                          <a:solidFill>
                            <a:srgbClr val="000000"/>
                          </a:solidFill>
                          <a:effectLst/>
                          <a:latin typeface="Calibri" panose="020F0502020204030204" pitchFamily="34" charset="0"/>
                        </a:rPr>
                        <a:t>0</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t"/>
                      <a:r>
                        <a:rPr lang="en-US" sz="700" b="0" i="0" u="none" strike="noStrike">
                          <a:solidFill>
                            <a:srgbClr val="000000"/>
                          </a:solidFill>
                          <a:effectLst/>
                          <a:highlight>
                            <a:srgbClr val="D9D9D9"/>
                          </a:highlight>
                          <a:latin typeface="Calibri" panose="020F0502020204030204" pitchFamily="34" charset="0"/>
                        </a:rPr>
                        <a:t>100.0%</a:t>
                      </a:r>
                    </a:p>
                  </a:txBody>
                  <a:tcPr marL="4116" marR="4116" marT="411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792590609"/>
                  </a:ext>
                </a:extLst>
              </a:tr>
              <a:tr h="129242">
                <a:tc>
                  <a:txBody>
                    <a:bodyPr/>
                    <a:lstStyle/>
                    <a:p>
                      <a:pPr algn="l" fontAlgn="b"/>
                      <a:r>
                        <a:rPr lang="en-US" sz="700" b="0" i="0" u="none" strike="noStrike">
                          <a:solidFill>
                            <a:srgbClr val="000000"/>
                          </a:solidFill>
                          <a:effectLst/>
                          <a:latin typeface="Calibri" panose="020F0502020204030204" pitchFamily="34" charset="0"/>
                        </a:rPr>
                        <a:t>Bronchopleural</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700" b="0" i="0" u="none" strike="noStrike">
                          <a:solidFill>
                            <a:srgbClr val="000000"/>
                          </a:solidFill>
                          <a:effectLst/>
                          <a:latin typeface="Calibri" panose="020F0502020204030204" pitchFamily="34" charset="0"/>
                        </a:rPr>
                        <a:t>3770</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700" b="0" i="0" u="none" strike="noStrike">
                          <a:solidFill>
                            <a:srgbClr val="000000"/>
                          </a:solidFill>
                          <a:effectLst/>
                          <a:latin typeface="Calibri" panose="020F0502020204030204" pitchFamily="34" charset="0"/>
                        </a:rPr>
                        <a:t>20</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700" b="0" i="0" u="none" strike="noStrike">
                          <a:solidFill>
                            <a:srgbClr val="000000"/>
                          </a:solidFill>
                          <a:effectLst/>
                          <a:latin typeface="Calibri" panose="020F0502020204030204" pitchFamily="34" charset="0"/>
                        </a:rPr>
                        <a:t>0</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t"/>
                      <a:r>
                        <a:rPr lang="en-US" sz="700" b="0" i="0" u="none" strike="noStrike">
                          <a:solidFill>
                            <a:srgbClr val="000000"/>
                          </a:solidFill>
                          <a:effectLst/>
                          <a:highlight>
                            <a:srgbClr val="D9D9D9"/>
                          </a:highlight>
                          <a:latin typeface="Calibri" panose="020F0502020204030204" pitchFamily="34" charset="0"/>
                        </a:rPr>
                        <a:t>100.0%</a:t>
                      </a:r>
                    </a:p>
                  </a:txBody>
                  <a:tcPr marL="4116" marR="4116" marT="411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519062039"/>
                  </a:ext>
                </a:extLst>
              </a:tr>
              <a:tr h="129242">
                <a:tc>
                  <a:txBody>
                    <a:bodyPr/>
                    <a:lstStyle/>
                    <a:p>
                      <a:pPr algn="l" fontAlgn="b"/>
                      <a:r>
                        <a:rPr lang="en-US" sz="700" b="0" i="0" u="none" strike="noStrike">
                          <a:solidFill>
                            <a:srgbClr val="000000"/>
                          </a:solidFill>
                          <a:effectLst/>
                          <a:latin typeface="Calibri" panose="020F0502020204030204" pitchFamily="34" charset="0"/>
                        </a:rPr>
                        <a:t>PE</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700" b="0" i="0" u="none" strike="noStrike">
                          <a:solidFill>
                            <a:srgbClr val="000000"/>
                          </a:solidFill>
                          <a:effectLst/>
                          <a:latin typeface="Calibri" panose="020F0502020204030204" pitchFamily="34" charset="0"/>
                        </a:rPr>
                        <a:t>3780</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700" b="0" i="0" u="none" strike="noStrike">
                          <a:solidFill>
                            <a:srgbClr val="000000"/>
                          </a:solidFill>
                          <a:effectLst/>
                          <a:latin typeface="Calibri" panose="020F0502020204030204" pitchFamily="34" charset="0"/>
                        </a:rPr>
                        <a:t>20</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700" b="0" i="0" u="none" strike="noStrike">
                          <a:solidFill>
                            <a:srgbClr val="000000"/>
                          </a:solidFill>
                          <a:effectLst/>
                          <a:latin typeface="Calibri" panose="020F0502020204030204" pitchFamily="34" charset="0"/>
                        </a:rPr>
                        <a:t>1</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t"/>
                      <a:r>
                        <a:rPr lang="en-US" sz="700" b="0" i="0" u="none" strike="noStrike">
                          <a:solidFill>
                            <a:srgbClr val="000000"/>
                          </a:solidFill>
                          <a:effectLst/>
                          <a:highlight>
                            <a:srgbClr val="D9D9D9"/>
                          </a:highlight>
                          <a:latin typeface="Calibri" panose="020F0502020204030204" pitchFamily="34" charset="0"/>
                        </a:rPr>
                        <a:t>95.0%</a:t>
                      </a:r>
                    </a:p>
                  </a:txBody>
                  <a:tcPr marL="4116" marR="4116" marT="411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451239054"/>
                  </a:ext>
                </a:extLst>
              </a:tr>
              <a:tr h="129242">
                <a:tc>
                  <a:txBody>
                    <a:bodyPr/>
                    <a:lstStyle/>
                    <a:p>
                      <a:pPr algn="l" fontAlgn="b"/>
                      <a:r>
                        <a:rPr lang="en-US" sz="700" b="0" i="0" u="none" strike="noStrike">
                          <a:solidFill>
                            <a:srgbClr val="000000"/>
                          </a:solidFill>
                          <a:effectLst/>
                          <a:latin typeface="Calibri" panose="020F0502020204030204" pitchFamily="34" charset="0"/>
                        </a:rPr>
                        <a:t>Vent</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700" b="0" i="0" u="none" strike="noStrike">
                          <a:solidFill>
                            <a:srgbClr val="000000"/>
                          </a:solidFill>
                          <a:effectLst/>
                          <a:latin typeface="Calibri" panose="020F0502020204030204" pitchFamily="34" charset="0"/>
                        </a:rPr>
                        <a:t>3810</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700" b="0" i="0" u="none" strike="noStrike">
                          <a:solidFill>
                            <a:srgbClr val="000000"/>
                          </a:solidFill>
                          <a:effectLst/>
                          <a:latin typeface="Calibri" panose="020F0502020204030204" pitchFamily="34" charset="0"/>
                        </a:rPr>
                        <a:t>20</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700" b="0" i="0" u="none" strike="noStrike">
                          <a:solidFill>
                            <a:srgbClr val="000000"/>
                          </a:solidFill>
                          <a:effectLst/>
                          <a:latin typeface="Calibri" panose="020F0502020204030204" pitchFamily="34" charset="0"/>
                        </a:rPr>
                        <a:t>0</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t"/>
                      <a:r>
                        <a:rPr lang="en-US" sz="700" b="0" i="0" u="none" strike="noStrike">
                          <a:solidFill>
                            <a:srgbClr val="000000"/>
                          </a:solidFill>
                          <a:effectLst/>
                          <a:highlight>
                            <a:srgbClr val="D9D9D9"/>
                          </a:highlight>
                          <a:latin typeface="Calibri" panose="020F0502020204030204" pitchFamily="34" charset="0"/>
                        </a:rPr>
                        <a:t>100.0%</a:t>
                      </a:r>
                    </a:p>
                  </a:txBody>
                  <a:tcPr marL="4116" marR="4116" marT="411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566932383"/>
                  </a:ext>
                </a:extLst>
              </a:tr>
              <a:tr h="129242">
                <a:tc>
                  <a:txBody>
                    <a:bodyPr/>
                    <a:lstStyle/>
                    <a:p>
                      <a:pPr algn="l" fontAlgn="b"/>
                      <a:r>
                        <a:rPr lang="en-US" sz="700" b="0" i="0" u="none" strike="noStrike">
                          <a:solidFill>
                            <a:srgbClr val="000000"/>
                          </a:solidFill>
                          <a:effectLst/>
                          <a:latin typeface="Calibri" panose="020F0502020204030204" pitchFamily="34" charset="0"/>
                        </a:rPr>
                        <a:t>Trach</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700" b="0" i="0" u="none" strike="noStrike">
                          <a:solidFill>
                            <a:srgbClr val="000000"/>
                          </a:solidFill>
                          <a:effectLst/>
                          <a:latin typeface="Calibri" panose="020F0502020204030204" pitchFamily="34" charset="0"/>
                        </a:rPr>
                        <a:t>3820</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700" b="0" i="0" u="none" strike="noStrike">
                          <a:solidFill>
                            <a:srgbClr val="000000"/>
                          </a:solidFill>
                          <a:effectLst/>
                          <a:latin typeface="Calibri" panose="020F0502020204030204" pitchFamily="34" charset="0"/>
                        </a:rPr>
                        <a:t>20</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700" b="0" i="0" u="none" strike="noStrike">
                          <a:solidFill>
                            <a:srgbClr val="000000"/>
                          </a:solidFill>
                          <a:effectLst/>
                          <a:latin typeface="Calibri" panose="020F0502020204030204" pitchFamily="34" charset="0"/>
                        </a:rPr>
                        <a:t>0</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t"/>
                      <a:r>
                        <a:rPr lang="en-US" sz="700" b="0" i="0" u="none" strike="noStrike">
                          <a:solidFill>
                            <a:srgbClr val="000000"/>
                          </a:solidFill>
                          <a:effectLst/>
                          <a:highlight>
                            <a:srgbClr val="D9D9D9"/>
                          </a:highlight>
                          <a:latin typeface="Calibri" panose="020F0502020204030204" pitchFamily="34" charset="0"/>
                        </a:rPr>
                        <a:t>100.0%</a:t>
                      </a:r>
                    </a:p>
                  </a:txBody>
                  <a:tcPr marL="4116" marR="4116" marT="411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85650613"/>
                  </a:ext>
                </a:extLst>
              </a:tr>
              <a:tr h="129242">
                <a:tc>
                  <a:txBody>
                    <a:bodyPr/>
                    <a:lstStyle/>
                    <a:p>
                      <a:pPr algn="l" fontAlgn="b"/>
                      <a:r>
                        <a:rPr lang="en-US" sz="700" b="0" i="0" u="none" strike="noStrike">
                          <a:solidFill>
                            <a:srgbClr val="000000"/>
                          </a:solidFill>
                          <a:effectLst/>
                          <a:latin typeface="Calibri" panose="020F0502020204030204" pitchFamily="34" charset="0"/>
                        </a:rPr>
                        <a:t>AtrialArryth</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700" b="0" i="0" u="none" strike="noStrike">
                          <a:solidFill>
                            <a:srgbClr val="000000"/>
                          </a:solidFill>
                          <a:effectLst/>
                          <a:latin typeface="Calibri" panose="020F0502020204030204" pitchFamily="34" charset="0"/>
                        </a:rPr>
                        <a:t>3830</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700" b="0" i="0" u="none" strike="noStrike">
                          <a:solidFill>
                            <a:srgbClr val="000000"/>
                          </a:solidFill>
                          <a:effectLst/>
                          <a:latin typeface="Calibri" panose="020F0502020204030204" pitchFamily="34" charset="0"/>
                        </a:rPr>
                        <a:t>20</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700" b="0" i="0" u="none" strike="noStrike">
                          <a:solidFill>
                            <a:srgbClr val="000000"/>
                          </a:solidFill>
                          <a:effectLst/>
                          <a:latin typeface="Calibri" panose="020F0502020204030204" pitchFamily="34" charset="0"/>
                        </a:rPr>
                        <a:t>0</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t"/>
                      <a:r>
                        <a:rPr lang="en-US" sz="700" b="0" i="0" u="none" strike="noStrike">
                          <a:solidFill>
                            <a:srgbClr val="000000"/>
                          </a:solidFill>
                          <a:effectLst/>
                          <a:highlight>
                            <a:srgbClr val="D9D9D9"/>
                          </a:highlight>
                          <a:latin typeface="Calibri" panose="020F0502020204030204" pitchFamily="34" charset="0"/>
                        </a:rPr>
                        <a:t>100.0%</a:t>
                      </a:r>
                    </a:p>
                  </a:txBody>
                  <a:tcPr marL="4116" marR="4116" marT="411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662638227"/>
                  </a:ext>
                </a:extLst>
              </a:tr>
              <a:tr h="129242">
                <a:tc>
                  <a:txBody>
                    <a:bodyPr/>
                    <a:lstStyle/>
                    <a:p>
                      <a:pPr algn="l" fontAlgn="b"/>
                      <a:r>
                        <a:rPr lang="en-US" sz="700" b="0" i="0" u="none" strike="noStrike">
                          <a:solidFill>
                            <a:srgbClr val="000000"/>
                          </a:solidFill>
                          <a:effectLst/>
                          <a:latin typeface="Calibri" panose="020F0502020204030204" pitchFamily="34" charset="0"/>
                        </a:rPr>
                        <a:t>MI</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700" b="0" i="0" u="none" strike="noStrike">
                          <a:solidFill>
                            <a:srgbClr val="000000"/>
                          </a:solidFill>
                          <a:effectLst/>
                          <a:latin typeface="Calibri" panose="020F0502020204030204" pitchFamily="34" charset="0"/>
                        </a:rPr>
                        <a:t>3870</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700" b="0" i="0" u="none" strike="noStrike">
                          <a:solidFill>
                            <a:srgbClr val="000000"/>
                          </a:solidFill>
                          <a:effectLst/>
                          <a:latin typeface="Calibri" panose="020F0502020204030204" pitchFamily="34" charset="0"/>
                        </a:rPr>
                        <a:t>20</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700" b="0" i="0" u="none" strike="noStrike">
                          <a:solidFill>
                            <a:srgbClr val="000000"/>
                          </a:solidFill>
                          <a:effectLst/>
                          <a:latin typeface="Calibri" panose="020F0502020204030204" pitchFamily="34" charset="0"/>
                        </a:rPr>
                        <a:t>0</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t"/>
                      <a:r>
                        <a:rPr lang="en-US" sz="700" b="0" i="0" u="none" strike="noStrike">
                          <a:solidFill>
                            <a:srgbClr val="000000"/>
                          </a:solidFill>
                          <a:effectLst/>
                          <a:highlight>
                            <a:srgbClr val="D9D9D9"/>
                          </a:highlight>
                          <a:latin typeface="Calibri" panose="020F0502020204030204" pitchFamily="34" charset="0"/>
                        </a:rPr>
                        <a:t>100.0%</a:t>
                      </a:r>
                    </a:p>
                  </a:txBody>
                  <a:tcPr marL="4116" marR="4116" marT="411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647238899"/>
                  </a:ext>
                </a:extLst>
              </a:tr>
              <a:tr h="129242">
                <a:tc>
                  <a:txBody>
                    <a:bodyPr/>
                    <a:lstStyle/>
                    <a:p>
                      <a:pPr algn="l" fontAlgn="b"/>
                      <a:r>
                        <a:rPr lang="en-US" sz="700" b="0" i="0" u="none" strike="noStrike">
                          <a:solidFill>
                            <a:srgbClr val="000000"/>
                          </a:solidFill>
                          <a:effectLst/>
                          <a:latin typeface="Calibri" panose="020F0502020204030204" pitchFamily="34" charset="0"/>
                        </a:rPr>
                        <a:t>PostopProcAL</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700" b="0" i="0" u="none" strike="noStrike">
                          <a:solidFill>
                            <a:srgbClr val="000000"/>
                          </a:solidFill>
                          <a:effectLst/>
                          <a:latin typeface="Calibri" panose="020F0502020204030204" pitchFamily="34" charset="0"/>
                        </a:rPr>
                        <a:t>3920</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700" b="0" i="0" u="none" strike="noStrike">
                          <a:solidFill>
                            <a:srgbClr val="000000"/>
                          </a:solidFill>
                          <a:effectLst/>
                          <a:latin typeface="Calibri" panose="020F0502020204030204" pitchFamily="34" charset="0"/>
                        </a:rPr>
                        <a:t>20</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700" b="0" i="0" u="none" strike="noStrike">
                          <a:solidFill>
                            <a:srgbClr val="000000"/>
                          </a:solidFill>
                          <a:effectLst/>
                          <a:latin typeface="Calibri" panose="020F0502020204030204" pitchFamily="34" charset="0"/>
                        </a:rPr>
                        <a:t>0</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t"/>
                      <a:r>
                        <a:rPr lang="en-US" sz="700" b="0" i="0" u="none" strike="noStrike">
                          <a:solidFill>
                            <a:srgbClr val="000000"/>
                          </a:solidFill>
                          <a:effectLst/>
                          <a:highlight>
                            <a:srgbClr val="D9D9D9"/>
                          </a:highlight>
                          <a:latin typeface="Calibri" panose="020F0502020204030204" pitchFamily="34" charset="0"/>
                        </a:rPr>
                        <a:t>100.0%</a:t>
                      </a:r>
                    </a:p>
                  </a:txBody>
                  <a:tcPr marL="4116" marR="4116" marT="411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972961135"/>
                  </a:ext>
                </a:extLst>
              </a:tr>
              <a:tr h="129242">
                <a:tc>
                  <a:txBody>
                    <a:bodyPr/>
                    <a:lstStyle/>
                    <a:p>
                      <a:pPr algn="l" fontAlgn="b"/>
                      <a:r>
                        <a:rPr lang="en-US" sz="700" b="0" i="0" u="none" strike="noStrike">
                          <a:solidFill>
                            <a:srgbClr val="000000"/>
                          </a:solidFill>
                          <a:effectLst/>
                          <a:latin typeface="Calibri" panose="020F0502020204030204" pitchFamily="34" charset="0"/>
                        </a:rPr>
                        <a:t>DelayCondEmp</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700" b="0" i="0" u="none" strike="noStrike">
                          <a:solidFill>
                            <a:srgbClr val="000000"/>
                          </a:solidFill>
                          <a:effectLst/>
                          <a:latin typeface="Calibri" panose="020F0502020204030204" pitchFamily="34" charset="0"/>
                        </a:rPr>
                        <a:t>3910</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700" b="0" i="0" u="none" strike="noStrike">
                          <a:solidFill>
                            <a:srgbClr val="000000"/>
                          </a:solidFill>
                          <a:effectLst/>
                          <a:latin typeface="Calibri" panose="020F0502020204030204" pitchFamily="34" charset="0"/>
                        </a:rPr>
                        <a:t>20</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700" b="0" i="0" u="none" strike="noStrike">
                          <a:solidFill>
                            <a:srgbClr val="000000"/>
                          </a:solidFill>
                          <a:effectLst/>
                          <a:latin typeface="Calibri" panose="020F0502020204030204" pitchFamily="34" charset="0"/>
                        </a:rPr>
                        <a:t>0</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t"/>
                      <a:r>
                        <a:rPr lang="en-US" sz="700" b="0" i="0" u="none" strike="noStrike">
                          <a:solidFill>
                            <a:srgbClr val="000000"/>
                          </a:solidFill>
                          <a:effectLst/>
                          <a:highlight>
                            <a:srgbClr val="D9D9D9"/>
                          </a:highlight>
                          <a:latin typeface="Calibri" panose="020F0502020204030204" pitchFamily="34" charset="0"/>
                        </a:rPr>
                        <a:t>100.0%</a:t>
                      </a:r>
                    </a:p>
                  </a:txBody>
                  <a:tcPr marL="4116" marR="4116" marT="411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455739725"/>
                  </a:ext>
                </a:extLst>
              </a:tr>
              <a:tr h="129242">
                <a:tc>
                  <a:txBody>
                    <a:bodyPr/>
                    <a:lstStyle/>
                    <a:p>
                      <a:pPr algn="l" fontAlgn="b"/>
                      <a:r>
                        <a:rPr lang="en-US" sz="700" b="0" i="0" u="none" strike="noStrike">
                          <a:solidFill>
                            <a:srgbClr val="000000"/>
                          </a:solidFill>
                          <a:effectLst/>
                          <a:latin typeface="Calibri" panose="020F0502020204030204" pitchFamily="34" charset="0"/>
                        </a:rPr>
                        <a:t>LaryngealNerve</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700" b="0" i="0" u="none" strike="noStrike">
                          <a:solidFill>
                            <a:srgbClr val="000000"/>
                          </a:solidFill>
                          <a:effectLst/>
                          <a:latin typeface="Calibri" panose="020F0502020204030204" pitchFamily="34" charset="0"/>
                        </a:rPr>
                        <a:t>4080</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700" b="0" i="0" u="none" strike="noStrike">
                          <a:solidFill>
                            <a:srgbClr val="000000"/>
                          </a:solidFill>
                          <a:effectLst/>
                          <a:latin typeface="Calibri" panose="020F0502020204030204" pitchFamily="34" charset="0"/>
                        </a:rPr>
                        <a:t>20</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700" b="0" i="0" u="none" strike="noStrike">
                          <a:solidFill>
                            <a:srgbClr val="000000"/>
                          </a:solidFill>
                          <a:effectLst/>
                          <a:latin typeface="Calibri" panose="020F0502020204030204" pitchFamily="34" charset="0"/>
                        </a:rPr>
                        <a:t>1</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t"/>
                      <a:r>
                        <a:rPr lang="en-US" sz="700" b="0" i="0" u="none" strike="noStrike">
                          <a:solidFill>
                            <a:srgbClr val="000000"/>
                          </a:solidFill>
                          <a:effectLst/>
                          <a:highlight>
                            <a:srgbClr val="D9D9D9"/>
                          </a:highlight>
                          <a:latin typeface="Calibri" panose="020F0502020204030204" pitchFamily="34" charset="0"/>
                        </a:rPr>
                        <a:t>95.0%</a:t>
                      </a:r>
                    </a:p>
                  </a:txBody>
                  <a:tcPr marL="4116" marR="4116" marT="411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607863690"/>
                  </a:ext>
                </a:extLst>
              </a:tr>
              <a:tr h="129242">
                <a:tc>
                  <a:txBody>
                    <a:bodyPr/>
                    <a:lstStyle/>
                    <a:p>
                      <a:pPr algn="l" fontAlgn="b"/>
                      <a:r>
                        <a:rPr lang="en-US" sz="700" b="1" i="0" u="none" strike="noStrike">
                          <a:solidFill>
                            <a:srgbClr val="000000"/>
                          </a:solidFill>
                          <a:effectLst/>
                          <a:highlight>
                            <a:srgbClr val="8EA9DB"/>
                          </a:highlight>
                          <a:latin typeface="Calibri" panose="020F0502020204030204" pitchFamily="34" charset="0"/>
                        </a:rPr>
                        <a:t>Total</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l" fontAlgn="b"/>
                      <a:r>
                        <a:rPr lang="en-US" sz="700" b="0" i="0" u="none" strike="noStrike">
                          <a:solidFill>
                            <a:srgbClr val="000000"/>
                          </a:solidFill>
                          <a:effectLst/>
                          <a:highlight>
                            <a:srgbClr val="8EA9DB"/>
                          </a:highlight>
                          <a:latin typeface="Calibri" panose="020F0502020204030204" pitchFamily="34" charset="0"/>
                        </a:rPr>
                        <a:t> </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ctr" fontAlgn="b"/>
                      <a:r>
                        <a:rPr lang="en-US" sz="700" b="1" i="0" u="none" strike="noStrike">
                          <a:solidFill>
                            <a:srgbClr val="000000"/>
                          </a:solidFill>
                          <a:effectLst/>
                          <a:highlight>
                            <a:srgbClr val="8EA9DB"/>
                          </a:highlight>
                          <a:latin typeface="Calibri" panose="020F0502020204030204" pitchFamily="34" charset="0"/>
                        </a:rPr>
                        <a:t>260</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ctr" fontAlgn="b"/>
                      <a:r>
                        <a:rPr lang="en-US" sz="700" b="1" i="0" u="none" strike="noStrike">
                          <a:solidFill>
                            <a:srgbClr val="000000"/>
                          </a:solidFill>
                          <a:effectLst/>
                          <a:highlight>
                            <a:srgbClr val="8EA9DB"/>
                          </a:highlight>
                          <a:latin typeface="Calibri" panose="020F0502020204030204" pitchFamily="34" charset="0"/>
                        </a:rPr>
                        <a:t>3</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ctr" fontAlgn="b"/>
                      <a:r>
                        <a:rPr lang="en-US" sz="700" b="1" i="0" u="none" strike="noStrike">
                          <a:solidFill>
                            <a:srgbClr val="000000"/>
                          </a:solidFill>
                          <a:effectLst/>
                          <a:highlight>
                            <a:srgbClr val="8EA9DB"/>
                          </a:highlight>
                          <a:latin typeface="Calibri" panose="020F0502020204030204" pitchFamily="34" charset="0"/>
                        </a:rPr>
                        <a:t>98.8%</a:t>
                      </a:r>
                    </a:p>
                  </a:txBody>
                  <a:tcPr marL="4116" marR="4116" marT="41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extLst>
                  <a:ext uri="{0D108BD9-81ED-4DB2-BD59-A6C34878D82A}">
                    <a16:rowId xmlns:a16="http://schemas.microsoft.com/office/drawing/2014/main" val="3437006064"/>
                  </a:ext>
                </a:extLst>
              </a:tr>
            </a:tbl>
          </a:graphicData>
        </a:graphic>
      </p:graphicFrame>
    </p:spTree>
    <p:extLst>
      <p:ext uri="{BB962C8B-B14F-4D97-AF65-F5344CB8AC3E}">
        <p14:creationId xmlns:p14="http://schemas.microsoft.com/office/powerpoint/2010/main" val="10622450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E1FC8B3-61B2-12F0-886D-D4E5D8026B41}"/>
              </a:ext>
            </a:extLst>
          </p:cNvPr>
          <p:cNvSpPr>
            <a:spLocks noGrp="1"/>
          </p:cNvSpPr>
          <p:nvPr>
            <p:ph type="title"/>
          </p:nvPr>
        </p:nvSpPr>
        <p:spPr>
          <a:xfrm>
            <a:off x="556532" y="643467"/>
            <a:ext cx="11210925" cy="744836"/>
          </a:xfrm>
        </p:spPr>
        <p:txBody>
          <a:bodyPr>
            <a:normAutofit/>
          </a:bodyPr>
          <a:lstStyle/>
          <a:p>
            <a:pPr algn="ctr"/>
            <a:r>
              <a:rPr lang="en-US" sz="3200">
                <a:solidFill>
                  <a:schemeClr val="bg1"/>
                </a:solidFill>
              </a:rPr>
              <a:t>Audit Policy – Mortality Section Variables</a:t>
            </a:r>
          </a:p>
        </p:txBody>
      </p:sp>
      <p:graphicFrame>
        <p:nvGraphicFramePr>
          <p:cNvPr id="7" name="Table 6">
            <a:extLst>
              <a:ext uri="{FF2B5EF4-FFF2-40B4-BE49-F238E27FC236}">
                <a16:creationId xmlns:a16="http://schemas.microsoft.com/office/drawing/2014/main" id="{246AB291-E1C6-AF22-AAFC-372A6AD6DDD8}"/>
              </a:ext>
            </a:extLst>
          </p:cNvPr>
          <p:cNvGraphicFramePr>
            <a:graphicFrameLocks noGrp="1"/>
          </p:cNvGraphicFramePr>
          <p:nvPr>
            <p:extLst>
              <p:ext uri="{D42A27DB-BD31-4B8C-83A1-F6EECF244321}">
                <p14:modId xmlns:p14="http://schemas.microsoft.com/office/powerpoint/2010/main" val="2320297361"/>
              </p:ext>
            </p:extLst>
          </p:nvPr>
        </p:nvGraphicFramePr>
        <p:xfrm>
          <a:off x="2620347" y="2397967"/>
          <a:ext cx="6951306" cy="2062066"/>
        </p:xfrm>
        <a:graphic>
          <a:graphicData uri="http://schemas.openxmlformats.org/drawingml/2006/table">
            <a:tbl>
              <a:tblPr/>
              <a:tblGrid>
                <a:gridCol w="2525716">
                  <a:extLst>
                    <a:ext uri="{9D8B030D-6E8A-4147-A177-3AD203B41FA5}">
                      <a16:colId xmlns:a16="http://schemas.microsoft.com/office/drawing/2014/main" val="1481033405"/>
                    </a:ext>
                  </a:extLst>
                </a:gridCol>
                <a:gridCol w="2212795">
                  <a:extLst>
                    <a:ext uri="{9D8B030D-6E8A-4147-A177-3AD203B41FA5}">
                      <a16:colId xmlns:a16="http://schemas.microsoft.com/office/drawing/2014/main" val="594453842"/>
                    </a:ext>
                  </a:extLst>
                </a:gridCol>
                <a:gridCol w="2212795">
                  <a:extLst>
                    <a:ext uri="{9D8B030D-6E8A-4147-A177-3AD203B41FA5}">
                      <a16:colId xmlns:a16="http://schemas.microsoft.com/office/drawing/2014/main" val="239084321"/>
                    </a:ext>
                  </a:extLst>
                </a:gridCol>
              </a:tblGrid>
              <a:tr h="412414">
                <a:tc>
                  <a:txBody>
                    <a:bodyPr/>
                    <a:lstStyle/>
                    <a:p>
                      <a:pPr algn="ctr" fontAlgn="ctr">
                        <a:buNone/>
                      </a:pPr>
                      <a:r>
                        <a:rPr lang="en-US" sz="1100" b="0" i="0" u="none" strike="noStrike">
                          <a:solidFill>
                            <a:srgbClr val="000000"/>
                          </a:solidFill>
                          <a:effectLst/>
                          <a:latin typeface="Calibri" panose="020F0502020204030204" pitchFamily="34" charset="0"/>
                        </a:rPr>
                        <a:t>Long Name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buNone/>
                      </a:pPr>
                      <a:r>
                        <a:rPr lang="en-US" sz="1100" b="0" i="0" u="none" strike="noStrike">
                          <a:solidFill>
                            <a:srgbClr val="000000"/>
                          </a:solidFill>
                          <a:effectLst/>
                          <a:latin typeface="Calibri" panose="020F0502020204030204" pitchFamily="34" charset="0"/>
                        </a:rPr>
                        <a:t>Short Name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buNone/>
                      </a:pPr>
                      <a:r>
                        <a:rPr lang="en-US" sz="1100" b="0" i="0" u="none" strike="noStrike">
                          <a:solidFill>
                            <a:srgbClr val="000000"/>
                          </a:solidFill>
                          <a:effectLst/>
                          <a:latin typeface="Calibri" panose="020F0502020204030204" pitchFamily="34" charset="0"/>
                        </a:rPr>
                        <a:t>Sequence Number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091865750"/>
                  </a:ext>
                </a:extLst>
              </a:tr>
              <a:tr h="824826">
                <a:tc>
                  <a:txBody>
                    <a:bodyPr/>
                    <a:lstStyle/>
                    <a:p>
                      <a:pPr algn="ctr" fontAlgn="ctr">
                        <a:buNone/>
                      </a:pPr>
                      <a:r>
                        <a:rPr lang="en-US" sz="1100" b="0" i="0" u="none" strike="noStrike">
                          <a:solidFill>
                            <a:srgbClr val="000000"/>
                          </a:solidFill>
                          <a:effectLst/>
                          <a:latin typeface="Calibri" panose="020F0502020204030204" pitchFamily="34" charset="0"/>
                        </a:rPr>
                        <a:t>Hospital Discharge Status</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MtDCStat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4220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1228101"/>
                  </a:ext>
                </a:extLst>
              </a:tr>
              <a:tr h="824826">
                <a:tc>
                  <a:txBody>
                    <a:bodyPr/>
                    <a:lstStyle/>
                    <a:p>
                      <a:pPr algn="ctr" fontAlgn="ctr">
                        <a:buNone/>
                      </a:pPr>
                      <a:r>
                        <a:rPr lang="en-US" sz="1100" b="0" i="0" u="none" strike="noStrike">
                          <a:solidFill>
                            <a:srgbClr val="000000"/>
                          </a:solidFill>
                          <a:effectLst/>
                          <a:latin typeface="Calibri" panose="020F0502020204030204" pitchFamily="34" charset="0"/>
                        </a:rPr>
                        <a:t>Status 30 Days After Surgery</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Mt30Stat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dirty="0">
                          <a:solidFill>
                            <a:srgbClr val="000000"/>
                          </a:solidFill>
                          <a:effectLst/>
                          <a:latin typeface="Calibri" panose="020F0502020204030204" pitchFamily="34" charset="0"/>
                        </a:rPr>
                        <a:t>4310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15898267"/>
                  </a:ext>
                </a:extLst>
              </a:tr>
            </a:tbl>
          </a:graphicData>
        </a:graphic>
      </p:graphicFrame>
    </p:spTree>
    <p:extLst>
      <p:ext uri="{BB962C8B-B14F-4D97-AF65-F5344CB8AC3E}">
        <p14:creationId xmlns:p14="http://schemas.microsoft.com/office/powerpoint/2010/main" val="3304872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D7670E-D67D-E456-2E2B-D5EE653F81B4}"/>
              </a:ext>
            </a:extLst>
          </p:cNvPr>
          <p:cNvSpPr>
            <a:spLocks noGrp="1"/>
          </p:cNvSpPr>
          <p:nvPr>
            <p:ph type="title"/>
          </p:nvPr>
        </p:nvSpPr>
        <p:spPr/>
        <p:txBody>
          <a:bodyPr/>
          <a:lstStyle/>
          <a:p>
            <a:r>
              <a:rPr lang="en-US" dirty="0"/>
              <a:t>STS National Database Audit Policy</a:t>
            </a:r>
          </a:p>
        </p:txBody>
      </p:sp>
      <p:sp>
        <p:nvSpPr>
          <p:cNvPr id="3" name="Content Placeholder 2">
            <a:extLst>
              <a:ext uri="{FF2B5EF4-FFF2-40B4-BE49-F238E27FC236}">
                <a16:creationId xmlns:a16="http://schemas.microsoft.com/office/drawing/2014/main" id="{AEE425F4-DFCA-9C25-1FC1-E2B904DD4CC6}"/>
              </a:ext>
            </a:extLst>
          </p:cNvPr>
          <p:cNvSpPr>
            <a:spLocks noGrp="1"/>
          </p:cNvSpPr>
          <p:nvPr>
            <p:ph idx="1"/>
          </p:nvPr>
        </p:nvSpPr>
        <p:spPr/>
        <p:txBody>
          <a:bodyPr>
            <a:normAutofit/>
          </a:bodyPr>
          <a:lstStyle/>
          <a:p>
            <a:pPr marL="220980" marR="0">
              <a:spcBef>
                <a:spcPts val="0"/>
              </a:spcBef>
              <a:spcAft>
                <a:spcPts val="0"/>
              </a:spcAft>
            </a:pPr>
            <a:r>
              <a:rPr lang="en-US" b="1" dirty="0">
                <a:latin typeface="Calibri" panose="020F0502020204030204" pitchFamily="34" charset="0"/>
                <a:ea typeface="Calibri" panose="020F0502020204030204" pitchFamily="34" charset="0"/>
                <a:cs typeface="Times New Roman" panose="02020603050405020304" pitchFamily="18" charset="0"/>
              </a:rPr>
              <a:t>V</a:t>
            </a:r>
            <a:r>
              <a:rPr lang="en-US" sz="2800" b="1" dirty="0">
                <a:effectLst/>
                <a:latin typeface="Calibri" panose="020F0502020204030204" pitchFamily="34" charset="0"/>
                <a:ea typeface="Calibri" panose="020F0502020204030204" pitchFamily="34" charset="0"/>
                <a:cs typeface="Times New Roman" panose="02020603050405020304" pitchFamily="18" charset="0"/>
              </a:rPr>
              <a:t>erification of post-procedure status </a:t>
            </a:r>
            <a:r>
              <a:rPr lang="en-US" dirty="0">
                <a:latin typeface="Calibri" panose="020F0502020204030204" pitchFamily="34" charset="0"/>
                <a:ea typeface="Calibri" panose="020F0502020204030204" pitchFamily="34" charset="0"/>
                <a:cs typeface="Times New Roman" panose="02020603050405020304" pitchFamily="18" charset="0"/>
              </a:rPr>
              <a:t>for 30-day mortality </a:t>
            </a:r>
            <a:r>
              <a:rPr lang="en-US" sz="2800" dirty="0">
                <a:effectLst/>
                <a:latin typeface="Calibri" panose="020F0502020204030204" pitchFamily="34" charset="0"/>
                <a:ea typeface="Calibri" panose="020F0502020204030204" pitchFamily="34" charset="0"/>
                <a:cs typeface="Times New Roman" panose="02020603050405020304" pitchFamily="18" charset="0"/>
              </a:rPr>
              <a:t>is required to be submitted to the audit company. This includes any tracking logs, electronic health records, or other documentation to support coding of those variables listed in Appendix D. </a:t>
            </a:r>
          </a:p>
          <a:p>
            <a:pPr marL="342900" marR="0" lvl="0" indent="-342900">
              <a:spcBef>
                <a:spcPts val="0"/>
              </a:spcBef>
              <a:spcAft>
                <a:spcPts val="0"/>
              </a:spcAft>
              <a:buFont typeface="Symbol" panose="05050102010706020507" pitchFamily="18" charset="2"/>
              <a:buChar char=""/>
            </a:pPr>
            <a:r>
              <a:rPr lang="en-US" sz="2800" dirty="0">
                <a:effectLst/>
                <a:latin typeface="Calibri" panose="020F0502020204030204" pitchFamily="34" charset="0"/>
                <a:ea typeface="Calibri" panose="020F0502020204030204" pitchFamily="34" charset="0"/>
                <a:cs typeface="Times New Roman" panose="02020603050405020304" pitchFamily="18" charset="0"/>
              </a:rPr>
              <a:t>100.0% accuracy is defined as meeting expectations </a:t>
            </a:r>
          </a:p>
          <a:p>
            <a:pPr marL="342900" marR="0" lvl="0" indent="-342900">
              <a:spcBef>
                <a:spcPts val="0"/>
              </a:spcBef>
              <a:spcAft>
                <a:spcPts val="0"/>
              </a:spcAft>
              <a:buFont typeface="Symbol" panose="05050102010706020507" pitchFamily="18" charset="2"/>
              <a:buChar char=""/>
            </a:pPr>
            <a:r>
              <a:rPr lang="en-US" sz="2800" dirty="0">
                <a:effectLst/>
                <a:latin typeface="Calibri" panose="020F0502020204030204" pitchFamily="34" charset="0"/>
                <a:ea typeface="Calibri" panose="020F0502020204030204" pitchFamily="34" charset="0"/>
                <a:cs typeface="Times New Roman" panose="02020603050405020304" pitchFamily="18" charset="0"/>
              </a:rPr>
              <a:t>99.9% or less for accuracy is defined as not meeting expectations and will require re-audit within two years</a:t>
            </a:r>
          </a:p>
          <a:p>
            <a:endParaRPr lang="en-US" dirty="0"/>
          </a:p>
        </p:txBody>
      </p:sp>
    </p:spTree>
    <p:extLst>
      <p:ext uri="{BB962C8B-B14F-4D97-AF65-F5344CB8AC3E}">
        <p14:creationId xmlns:p14="http://schemas.microsoft.com/office/powerpoint/2010/main" val="16781504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9907F5-962A-D8DA-A991-9261ABFA1EA5}"/>
              </a:ext>
            </a:extLst>
          </p:cNvPr>
          <p:cNvSpPr>
            <a:spLocks noGrp="1"/>
          </p:cNvSpPr>
          <p:nvPr>
            <p:ph type="title"/>
          </p:nvPr>
        </p:nvSpPr>
        <p:spPr/>
        <p:txBody>
          <a:bodyPr/>
          <a:lstStyle/>
          <a:p>
            <a:r>
              <a:rPr lang="en-US" dirty="0"/>
              <a:t>Purpose of the Audit</a:t>
            </a:r>
          </a:p>
        </p:txBody>
      </p:sp>
      <p:sp>
        <p:nvSpPr>
          <p:cNvPr id="3" name="Content Placeholder 2">
            <a:extLst>
              <a:ext uri="{FF2B5EF4-FFF2-40B4-BE49-F238E27FC236}">
                <a16:creationId xmlns:a16="http://schemas.microsoft.com/office/drawing/2014/main" id="{5811E7FF-9CD5-6975-ACC9-B24DFFABF31B}"/>
              </a:ext>
            </a:extLst>
          </p:cNvPr>
          <p:cNvSpPr>
            <a:spLocks noGrp="1"/>
          </p:cNvSpPr>
          <p:nvPr>
            <p:ph sz="half" idx="1"/>
          </p:nvPr>
        </p:nvSpPr>
        <p:spPr/>
        <p:txBody>
          <a:bodyPr>
            <a:normAutofit/>
          </a:bodyPr>
          <a:lstStyle/>
          <a:p>
            <a:r>
              <a:rPr lang="en-US" dirty="0"/>
              <a:t>To assure that the data collected at facilities are valid, therefore attesting to the integrity of the STS General Thoracic Surgery Database</a:t>
            </a:r>
          </a:p>
          <a:p>
            <a:r>
              <a:rPr lang="en-US" dirty="0"/>
              <a:t>To examine the accuracy, consistency, and completeness of data </a:t>
            </a:r>
          </a:p>
          <a:p>
            <a:r>
              <a:rPr lang="en-US" dirty="0"/>
              <a:t>To provide education to the sites</a:t>
            </a:r>
          </a:p>
        </p:txBody>
      </p:sp>
      <p:sp>
        <p:nvSpPr>
          <p:cNvPr id="4" name="Content Placeholder 3">
            <a:extLst>
              <a:ext uri="{FF2B5EF4-FFF2-40B4-BE49-F238E27FC236}">
                <a16:creationId xmlns:a16="http://schemas.microsoft.com/office/drawing/2014/main" id="{F5D01244-4331-A43F-CA3F-A2EF1BFFCD79}"/>
              </a:ext>
            </a:extLst>
          </p:cNvPr>
          <p:cNvSpPr>
            <a:spLocks noGrp="1"/>
          </p:cNvSpPr>
          <p:nvPr>
            <p:ph sz="half" idx="2"/>
          </p:nvPr>
        </p:nvSpPr>
        <p:spPr/>
        <p:txBody>
          <a:bodyPr>
            <a:normAutofit/>
          </a:bodyPr>
          <a:lstStyle/>
          <a:p>
            <a:r>
              <a:rPr lang="en-US" dirty="0"/>
              <a:t>Affords an opportunity to identify variability in data collection so STS can share best practices, improve data definitions, and enhance training manuals and other educational offerings</a:t>
            </a:r>
          </a:p>
          <a:p>
            <a:r>
              <a:rPr lang="en-US" dirty="0"/>
              <a:t>Audit results drive education for our webinars and content provided at AQO </a:t>
            </a:r>
          </a:p>
        </p:txBody>
      </p:sp>
    </p:spTree>
    <p:extLst>
      <p:ext uri="{BB962C8B-B14F-4D97-AF65-F5344CB8AC3E}">
        <p14:creationId xmlns:p14="http://schemas.microsoft.com/office/powerpoint/2010/main" val="26156093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7DD0D74-42C0-C8F7-0132-3D1EDFDF3B2D}"/>
              </a:ext>
            </a:extLst>
          </p:cNvPr>
          <p:cNvSpPr>
            <a:spLocks noGrp="1"/>
          </p:cNvSpPr>
          <p:nvPr>
            <p:ph type="title"/>
          </p:nvPr>
        </p:nvSpPr>
        <p:spPr>
          <a:xfrm>
            <a:off x="556532" y="643467"/>
            <a:ext cx="11210925" cy="744836"/>
          </a:xfrm>
        </p:spPr>
        <p:txBody>
          <a:bodyPr>
            <a:normAutofit/>
          </a:bodyPr>
          <a:lstStyle/>
          <a:p>
            <a:pPr algn="ctr"/>
            <a:r>
              <a:rPr lang="en-US" sz="3200">
                <a:solidFill>
                  <a:schemeClr val="bg1"/>
                </a:solidFill>
              </a:rPr>
              <a:t>Audit Policy – Verification of Post-Procedure Status </a:t>
            </a:r>
          </a:p>
        </p:txBody>
      </p:sp>
      <p:graphicFrame>
        <p:nvGraphicFramePr>
          <p:cNvPr id="5" name="Table 4">
            <a:extLst>
              <a:ext uri="{FF2B5EF4-FFF2-40B4-BE49-F238E27FC236}">
                <a16:creationId xmlns:a16="http://schemas.microsoft.com/office/drawing/2014/main" id="{66EF963C-419D-7A59-7B86-126209A25C19}"/>
              </a:ext>
            </a:extLst>
          </p:cNvPr>
          <p:cNvGraphicFramePr>
            <a:graphicFrameLocks noGrp="1"/>
          </p:cNvGraphicFramePr>
          <p:nvPr>
            <p:extLst>
              <p:ext uri="{D42A27DB-BD31-4B8C-83A1-F6EECF244321}">
                <p14:modId xmlns:p14="http://schemas.microsoft.com/office/powerpoint/2010/main" val="3549322298"/>
              </p:ext>
            </p:extLst>
          </p:nvPr>
        </p:nvGraphicFramePr>
        <p:xfrm>
          <a:off x="3352800" y="2673220"/>
          <a:ext cx="5486400" cy="1511560"/>
        </p:xfrm>
        <a:graphic>
          <a:graphicData uri="http://schemas.openxmlformats.org/drawingml/2006/table">
            <a:tbl>
              <a:tblPr/>
              <a:tblGrid>
                <a:gridCol w="1993450">
                  <a:extLst>
                    <a:ext uri="{9D8B030D-6E8A-4147-A177-3AD203B41FA5}">
                      <a16:colId xmlns:a16="http://schemas.microsoft.com/office/drawing/2014/main" val="441024374"/>
                    </a:ext>
                  </a:extLst>
                </a:gridCol>
                <a:gridCol w="1746475">
                  <a:extLst>
                    <a:ext uri="{9D8B030D-6E8A-4147-A177-3AD203B41FA5}">
                      <a16:colId xmlns:a16="http://schemas.microsoft.com/office/drawing/2014/main" val="190798753"/>
                    </a:ext>
                  </a:extLst>
                </a:gridCol>
                <a:gridCol w="1746475">
                  <a:extLst>
                    <a:ext uri="{9D8B030D-6E8A-4147-A177-3AD203B41FA5}">
                      <a16:colId xmlns:a16="http://schemas.microsoft.com/office/drawing/2014/main" val="1944172272"/>
                    </a:ext>
                  </a:extLst>
                </a:gridCol>
              </a:tblGrid>
              <a:tr h="503853">
                <a:tc>
                  <a:txBody>
                    <a:bodyPr/>
                    <a:lstStyle/>
                    <a:p>
                      <a:pPr algn="ctr" fontAlgn="ctr">
                        <a:buNone/>
                      </a:pPr>
                      <a:r>
                        <a:rPr lang="en-US" sz="1100" b="0" i="0" u="none" strike="noStrike">
                          <a:solidFill>
                            <a:srgbClr val="000000"/>
                          </a:solidFill>
                          <a:effectLst/>
                          <a:latin typeface="Calibri" panose="020F0502020204030204" pitchFamily="34" charset="0"/>
                        </a:rPr>
                        <a:t>Long Name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buNone/>
                      </a:pPr>
                      <a:r>
                        <a:rPr lang="en-US" sz="1100" b="0" i="0" u="none" strike="noStrike">
                          <a:solidFill>
                            <a:srgbClr val="000000"/>
                          </a:solidFill>
                          <a:effectLst/>
                          <a:latin typeface="Calibri" panose="020F0502020204030204" pitchFamily="34" charset="0"/>
                        </a:rPr>
                        <a:t>Short Name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buNone/>
                      </a:pPr>
                      <a:r>
                        <a:rPr lang="en-US" sz="1100" b="0" i="0" u="none" strike="noStrike">
                          <a:solidFill>
                            <a:srgbClr val="000000"/>
                          </a:solidFill>
                          <a:effectLst/>
                          <a:latin typeface="Calibri" panose="020F0502020204030204" pitchFamily="34" charset="0"/>
                        </a:rPr>
                        <a:t>Sequence Number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57024125"/>
                  </a:ext>
                </a:extLst>
              </a:tr>
              <a:tr h="1007707">
                <a:tc>
                  <a:txBody>
                    <a:bodyPr/>
                    <a:lstStyle/>
                    <a:p>
                      <a:pPr algn="ctr" fontAlgn="ctr">
                        <a:buNone/>
                      </a:pPr>
                      <a:r>
                        <a:rPr lang="en-US" sz="1100" b="0" i="0" u="none" strike="noStrike">
                          <a:solidFill>
                            <a:srgbClr val="000000"/>
                          </a:solidFill>
                          <a:effectLst/>
                          <a:latin typeface="Calibri" panose="020F0502020204030204" pitchFamily="34" charset="0"/>
                        </a:rPr>
                        <a:t>Status 30 Days After Surgery</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Mt30Stat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dirty="0">
                          <a:solidFill>
                            <a:srgbClr val="000000"/>
                          </a:solidFill>
                          <a:effectLst/>
                          <a:latin typeface="Calibri" panose="020F0502020204030204" pitchFamily="34" charset="0"/>
                        </a:rPr>
                        <a:t>4310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4002727"/>
                  </a:ext>
                </a:extLst>
              </a:tr>
            </a:tbl>
          </a:graphicData>
        </a:graphic>
      </p:graphicFrame>
    </p:spTree>
    <p:extLst>
      <p:ext uri="{BB962C8B-B14F-4D97-AF65-F5344CB8AC3E}">
        <p14:creationId xmlns:p14="http://schemas.microsoft.com/office/powerpoint/2010/main" val="24018594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1A10B0-D6A4-F7E7-9B3A-2F959D1AB55F}"/>
              </a:ext>
            </a:extLst>
          </p:cNvPr>
          <p:cNvSpPr>
            <a:spLocks noGrp="1"/>
          </p:cNvSpPr>
          <p:nvPr>
            <p:ph type="title"/>
          </p:nvPr>
        </p:nvSpPr>
        <p:spPr/>
        <p:txBody>
          <a:bodyPr/>
          <a:lstStyle/>
          <a:p>
            <a:r>
              <a:rPr lang="en-US" dirty="0"/>
              <a:t>STS National Database Audit Policy</a:t>
            </a:r>
          </a:p>
        </p:txBody>
      </p:sp>
      <p:sp>
        <p:nvSpPr>
          <p:cNvPr id="3" name="Content Placeholder 2">
            <a:extLst>
              <a:ext uri="{FF2B5EF4-FFF2-40B4-BE49-F238E27FC236}">
                <a16:creationId xmlns:a16="http://schemas.microsoft.com/office/drawing/2014/main" id="{1830F8DA-2ED5-DB37-75E4-19337C03E4E9}"/>
              </a:ext>
            </a:extLst>
          </p:cNvPr>
          <p:cNvSpPr>
            <a:spLocks noGrp="1"/>
          </p:cNvSpPr>
          <p:nvPr>
            <p:ph sz="half" idx="1"/>
          </p:nvPr>
        </p:nvSpPr>
        <p:spPr/>
        <p:txBody>
          <a:bodyPr/>
          <a:lstStyle/>
          <a:p>
            <a:r>
              <a:rPr lang="en-US" dirty="0"/>
              <a:t>If your site meets expectations for the post operative events section, mortality section, post-procedure verification and overall data variables then your site will receive an audit completion certificate and the site will be removed from the audit pool for the next 3 years</a:t>
            </a:r>
          </a:p>
        </p:txBody>
      </p:sp>
      <p:sp>
        <p:nvSpPr>
          <p:cNvPr id="4" name="Content Placeholder 3">
            <a:extLst>
              <a:ext uri="{FF2B5EF4-FFF2-40B4-BE49-F238E27FC236}">
                <a16:creationId xmlns:a16="http://schemas.microsoft.com/office/drawing/2014/main" id="{F4FFC583-3B28-2845-6464-A460175C4988}"/>
              </a:ext>
            </a:extLst>
          </p:cNvPr>
          <p:cNvSpPr>
            <a:spLocks noGrp="1"/>
          </p:cNvSpPr>
          <p:nvPr>
            <p:ph sz="half" idx="2"/>
          </p:nvPr>
        </p:nvSpPr>
        <p:spPr/>
        <p:txBody>
          <a:bodyPr/>
          <a:lstStyle/>
          <a:p>
            <a:r>
              <a:rPr lang="en-US" dirty="0"/>
              <a:t>If your site does not meet expectations and requires re-audit within 2 years, your site will be selected for audit in 2 years and STS will provide further information at that time</a:t>
            </a:r>
          </a:p>
          <a:p>
            <a:r>
              <a:rPr lang="en-US" dirty="0"/>
              <a:t>If you have any questions, please contact Emily Conrad at </a:t>
            </a:r>
            <a:r>
              <a:rPr lang="en-US" dirty="0">
                <a:hlinkClick r:id="rId2"/>
              </a:rPr>
              <a:t>econrad@sts.org</a:t>
            </a:r>
            <a:r>
              <a:rPr lang="en-US" dirty="0"/>
              <a:t> </a:t>
            </a:r>
          </a:p>
        </p:txBody>
      </p:sp>
    </p:spTree>
    <p:extLst>
      <p:ext uri="{BB962C8B-B14F-4D97-AF65-F5344CB8AC3E}">
        <p14:creationId xmlns:p14="http://schemas.microsoft.com/office/powerpoint/2010/main" val="29357473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71C0D8-005F-72C8-A52F-A9F805A0358A}"/>
              </a:ext>
            </a:extLst>
          </p:cNvPr>
          <p:cNvSpPr>
            <a:spLocks noGrp="1"/>
          </p:cNvSpPr>
          <p:nvPr>
            <p:ph type="title"/>
          </p:nvPr>
        </p:nvSpPr>
        <p:spPr/>
        <p:txBody>
          <a:bodyPr/>
          <a:lstStyle/>
          <a:p>
            <a:r>
              <a:rPr lang="en-US" dirty="0"/>
              <a:t>First Steps </a:t>
            </a:r>
          </a:p>
        </p:txBody>
      </p:sp>
      <p:sp>
        <p:nvSpPr>
          <p:cNvPr id="3" name="Content Placeholder 2">
            <a:extLst>
              <a:ext uri="{FF2B5EF4-FFF2-40B4-BE49-F238E27FC236}">
                <a16:creationId xmlns:a16="http://schemas.microsoft.com/office/drawing/2014/main" id="{F774B617-2C5E-F650-D578-EB3A8D32956E}"/>
              </a:ext>
            </a:extLst>
          </p:cNvPr>
          <p:cNvSpPr>
            <a:spLocks noGrp="1"/>
          </p:cNvSpPr>
          <p:nvPr>
            <p:ph idx="1"/>
          </p:nvPr>
        </p:nvSpPr>
        <p:spPr/>
        <p:txBody>
          <a:bodyPr/>
          <a:lstStyle/>
          <a:p>
            <a:pPr marL="342900" marR="0" lvl="0" indent="-342900">
              <a:spcBef>
                <a:spcPts val="0"/>
              </a:spcBef>
              <a:spcAft>
                <a:spcPts val="0"/>
              </a:spcAft>
              <a:buFont typeface="Symbol" panose="05050102010706020507" pitchFamily="18" charset="2"/>
              <a:buChar char=""/>
              <a:tabLst>
                <a:tab pos="457200" algn="l"/>
              </a:tabLst>
            </a:pPr>
            <a:r>
              <a:rPr lang="en-US" dirty="0"/>
              <a:t>A link to the </a:t>
            </a:r>
            <a:r>
              <a:rPr lang="en-US" sz="2800" u="sng" dirty="0">
                <a:solidFill>
                  <a:srgbClr val="0000FF"/>
                </a:solidFill>
                <a:effectLst/>
                <a:latin typeface="Calibri" panose="020F0502020204030204" pitchFamily="34" charset="0"/>
                <a:ea typeface="Times New Roman" panose="02020603050405020304" pitchFamily="18" charset="0"/>
                <a:cs typeface="Times New Roman" panose="02020603050405020304" pitchFamily="18" charset="0"/>
                <a:hlinkClick r:id="rId2"/>
              </a:rPr>
              <a:t>STS GTSD Data Collection Questionnaire</a:t>
            </a:r>
            <a:r>
              <a:rPr lang="en-US" sz="2800" u="sng" dirty="0">
                <a:solidFill>
                  <a:srgbClr val="0000F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800" dirty="0">
                <a:effectLst/>
                <a:latin typeface="Calibri" panose="020F0502020204030204" pitchFamily="34" charset="0"/>
                <a:ea typeface="Times New Roman" panose="02020603050405020304" pitchFamily="18" charset="0"/>
              </a:rPr>
              <a:t>is in the audit notification letter that was sent to the </a:t>
            </a:r>
            <a:r>
              <a:rPr lang="en-US" dirty="0">
                <a:latin typeface="Calibri" panose="020F0502020204030204" pitchFamily="34" charset="0"/>
                <a:ea typeface="Times New Roman" panose="02020603050405020304" pitchFamily="18" charset="0"/>
              </a:rPr>
              <a:t>Primary Data and File Contact </a:t>
            </a:r>
            <a:r>
              <a:rPr lang="en-US" sz="2800" dirty="0">
                <a:effectLst/>
                <a:latin typeface="Calibri" panose="020F0502020204030204" pitchFamily="34" charset="0"/>
                <a:ea typeface="Times New Roman" panose="02020603050405020304" pitchFamily="18" charset="0"/>
              </a:rPr>
              <a:t>and Surgeon Representative for your site. </a:t>
            </a:r>
          </a:p>
          <a:p>
            <a:pPr marL="342900" marR="0" lvl="0" indent="-342900">
              <a:spcBef>
                <a:spcPts val="0"/>
              </a:spcBef>
              <a:spcAft>
                <a:spcPts val="0"/>
              </a:spcAft>
              <a:buFont typeface="Symbol" panose="05050102010706020507" pitchFamily="18" charset="2"/>
              <a:buChar char=""/>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Fill out this questionnaire and provide the lead contact for the audit </a:t>
            </a:r>
          </a:p>
          <a:p>
            <a:pPr marL="342900" marR="0" lvl="0" indent="-342900">
              <a:spcBef>
                <a:spcPts val="0"/>
              </a:spcBef>
              <a:spcAft>
                <a:spcPts val="0"/>
              </a:spcAft>
              <a:buFont typeface="Symbol" panose="05050102010706020507" pitchFamily="18" charset="2"/>
              <a:buChar char=""/>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HMS staff will take over from there… </a:t>
            </a:r>
            <a:r>
              <a:rPr lang="en-US" sz="2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3200" dirty="0">
              <a:effectLst/>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18233242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A70E90-C161-22A8-10C6-78F7468284B6}"/>
              </a:ext>
            </a:extLst>
          </p:cNvPr>
          <p:cNvSpPr>
            <a:spLocks noGrp="1"/>
          </p:cNvSpPr>
          <p:nvPr>
            <p:ph type="title"/>
          </p:nvPr>
        </p:nvSpPr>
        <p:spPr/>
        <p:txBody>
          <a:bodyPr/>
          <a:lstStyle/>
          <a:p>
            <a:r>
              <a:rPr lang="en-US"/>
              <a:t>Audit Process and Timeline</a:t>
            </a:r>
          </a:p>
        </p:txBody>
      </p:sp>
      <p:sp>
        <p:nvSpPr>
          <p:cNvPr id="3" name="Content Placeholder 2">
            <a:extLst>
              <a:ext uri="{FF2B5EF4-FFF2-40B4-BE49-F238E27FC236}">
                <a16:creationId xmlns:a16="http://schemas.microsoft.com/office/drawing/2014/main" id="{44A63218-CA6D-1BD5-64B9-0348D6E85C05}"/>
              </a:ext>
            </a:extLst>
          </p:cNvPr>
          <p:cNvSpPr>
            <a:spLocks noGrp="1"/>
          </p:cNvSpPr>
          <p:nvPr>
            <p:ph idx="1"/>
          </p:nvPr>
        </p:nvSpPr>
        <p:spPr>
          <a:xfrm>
            <a:off x="838200" y="1545337"/>
            <a:ext cx="10515600" cy="4480560"/>
          </a:xfrm>
        </p:spPr>
        <p:txBody>
          <a:bodyPr>
            <a:normAutofit fontScale="92500" lnSpcReduction="10000"/>
          </a:bodyPr>
          <a:lstStyle/>
          <a:p>
            <a:pPr marL="457200" indent="-457200">
              <a:buFont typeface="+mj-lt"/>
              <a:buAutoNum type="arabicPeriod"/>
              <a:tabLst>
                <a:tab pos="3317875" algn="l"/>
              </a:tabLst>
            </a:pPr>
            <a:r>
              <a:rPr lang="en-US" b="1" dirty="0"/>
              <a:t>Audit Request Email</a:t>
            </a:r>
            <a:r>
              <a:rPr lang="en-US" dirty="0"/>
              <a:t>- within 10 days of STS GTSD Data Questionnaire Response</a:t>
            </a:r>
          </a:p>
          <a:p>
            <a:pPr marL="457200" indent="-457200">
              <a:buFont typeface="+mj-lt"/>
              <a:buAutoNum type="arabicPeriod"/>
              <a:tabLst>
                <a:tab pos="3317875" algn="l"/>
              </a:tabLst>
            </a:pPr>
            <a:r>
              <a:rPr lang="en-US" b="1" dirty="0"/>
              <a:t>Documentation Due Date</a:t>
            </a:r>
            <a:r>
              <a:rPr lang="en-US" dirty="0"/>
              <a:t>-</a:t>
            </a:r>
            <a:r>
              <a:rPr lang="en-US" b="1" dirty="0"/>
              <a:t> </a:t>
            </a:r>
            <a:r>
              <a:rPr lang="en-US" dirty="0"/>
              <a:t>30 business days from Audit Request Email</a:t>
            </a: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tab pos="3317875" algn="l"/>
              </a:tabLst>
              <a:defRPr/>
            </a:pPr>
            <a:r>
              <a:rPr kumimoji="0" lang="en-US" sz="1500" b="1" i="0" u="none" strike="noStrike" kern="1200" cap="none" spc="0" normalizeH="0" baseline="0" noProof="0" dirty="0">
                <a:ln>
                  <a:noFill/>
                </a:ln>
                <a:solidFill>
                  <a:prstClr val="black"/>
                </a:solidFill>
                <a:effectLst/>
                <a:uLnTx/>
                <a:uFillTx/>
                <a:latin typeface="Calibri" panose="020F0502020204030204"/>
                <a:ea typeface="+mn-ea"/>
                <a:cs typeface="+mn-cs"/>
              </a:rPr>
              <a:t>**Extensions will be limited to extreme circumstances</a:t>
            </a:r>
            <a:endParaRPr lang="en-US" dirty="0"/>
          </a:p>
          <a:p>
            <a:pPr marL="457200" indent="-457200">
              <a:buFont typeface="+mj-lt"/>
              <a:buAutoNum type="arabicPeriod"/>
              <a:tabLst>
                <a:tab pos="3317875" algn="l"/>
              </a:tabLst>
            </a:pPr>
            <a:r>
              <a:rPr lang="en-US" b="1" dirty="0"/>
              <a:t>Review Period</a:t>
            </a:r>
            <a:r>
              <a:rPr lang="en-US" dirty="0"/>
              <a:t>- 2-3 months from documentation submission</a:t>
            </a:r>
          </a:p>
          <a:p>
            <a:pPr marL="457200" indent="-457200">
              <a:buFont typeface="+mj-lt"/>
              <a:buAutoNum type="arabicPeriod"/>
              <a:tabLst>
                <a:tab pos="3317875" algn="l"/>
              </a:tabLst>
            </a:pPr>
            <a:r>
              <a:rPr lang="en-US" b="1" dirty="0"/>
              <a:t>Interim Mismatch Report Issued</a:t>
            </a:r>
            <a:r>
              <a:rPr lang="en-US" dirty="0"/>
              <a:t>- upon review period completion</a:t>
            </a:r>
          </a:p>
          <a:p>
            <a:pPr marL="457200" indent="-457200">
              <a:buFont typeface="+mj-lt"/>
              <a:buAutoNum type="arabicPeriod"/>
              <a:tabLst>
                <a:tab pos="3317875" algn="l"/>
              </a:tabLst>
            </a:pPr>
            <a:r>
              <a:rPr lang="en-US" b="1" dirty="0"/>
              <a:t>Interim Mismatch Report Response</a:t>
            </a:r>
            <a:r>
              <a:rPr lang="en-US" dirty="0"/>
              <a:t>- response due 5 business days after site receives Interim Mismatch Report </a:t>
            </a:r>
          </a:p>
          <a:p>
            <a:pPr marL="457200" indent="-457200">
              <a:buFont typeface="+mj-lt"/>
              <a:buAutoNum type="arabicPeriod"/>
              <a:tabLst>
                <a:tab pos="3317875" algn="l"/>
              </a:tabLst>
            </a:pPr>
            <a:r>
              <a:rPr lang="en-US" b="1" dirty="0"/>
              <a:t>Adjudication</a:t>
            </a:r>
            <a:r>
              <a:rPr lang="en-US" dirty="0"/>
              <a:t>- upon receipt of Interim Mismatch Report response</a:t>
            </a:r>
            <a:endParaRPr lang="en-US" b="1" dirty="0"/>
          </a:p>
          <a:p>
            <a:pPr marL="457200" indent="-457200">
              <a:buFont typeface="+mj-lt"/>
              <a:buAutoNum type="arabicPeriod"/>
              <a:tabLst>
                <a:tab pos="3317875" algn="l"/>
              </a:tabLst>
            </a:pPr>
            <a:r>
              <a:rPr lang="en-US" b="1" dirty="0"/>
              <a:t>Final Reporting</a:t>
            </a:r>
            <a:r>
              <a:rPr lang="en-US" dirty="0"/>
              <a:t>- sent by STS to Site Administrator and Physician Representative</a:t>
            </a:r>
          </a:p>
          <a:p>
            <a:pPr marL="0" indent="0">
              <a:buNone/>
            </a:pPr>
            <a:endParaRPr lang="en-US" dirty="0"/>
          </a:p>
        </p:txBody>
      </p:sp>
    </p:spTree>
    <p:extLst>
      <p:ext uri="{BB962C8B-B14F-4D97-AF65-F5344CB8AC3E}">
        <p14:creationId xmlns:p14="http://schemas.microsoft.com/office/powerpoint/2010/main" val="21604357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4E154A-7894-5469-E43D-048212460F28}"/>
              </a:ext>
            </a:extLst>
          </p:cNvPr>
          <p:cNvSpPr>
            <a:spLocks noGrp="1"/>
          </p:cNvSpPr>
          <p:nvPr>
            <p:ph type="title"/>
          </p:nvPr>
        </p:nvSpPr>
        <p:spPr/>
        <p:txBody>
          <a:bodyPr/>
          <a:lstStyle/>
          <a:p>
            <a:r>
              <a:rPr lang="en-US"/>
              <a:t>Audit Request Email</a:t>
            </a:r>
          </a:p>
        </p:txBody>
      </p:sp>
      <p:sp>
        <p:nvSpPr>
          <p:cNvPr id="3" name="Content Placeholder 2">
            <a:extLst>
              <a:ext uri="{FF2B5EF4-FFF2-40B4-BE49-F238E27FC236}">
                <a16:creationId xmlns:a16="http://schemas.microsoft.com/office/drawing/2014/main" id="{F1EC5EDD-C48D-4E41-150F-6989E248FD17}"/>
              </a:ext>
            </a:extLst>
          </p:cNvPr>
          <p:cNvSpPr>
            <a:spLocks noGrp="1"/>
          </p:cNvSpPr>
          <p:nvPr>
            <p:ph idx="1"/>
          </p:nvPr>
        </p:nvSpPr>
        <p:spPr/>
        <p:txBody>
          <a:bodyPr/>
          <a:lstStyle/>
          <a:p>
            <a:r>
              <a:rPr lang="en-US" dirty="0"/>
              <a:t>Within 10 business days of your submission of the STS GTSD Data Collection Questionnaire, the contact(s) provided will receive a request email from the STS Mailbox (</a:t>
            </a:r>
            <a:r>
              <a:rPr lang="en-US" dirty="0">
                <a:hlinkClick r:id="rId2"/>
              </a:rPr>
              <a:t>STS@hcmsllc.com</a:t>
            </a:r>
            <a:r>
              <a:rPr lang="en-US" dirty="0"/>
              <a:t>). </a:t>
            </a:r>
          </a:p>
          <a:p>
            <a:r>
              <a:rPr lang="en-US" dirty="0"/>
              <a:t>This Audit Request Email will contain information about the audit and any deadlines. </a:t>
            </a:r>
          </a:p>
          <a:p>
            <a:pPr lvl="1"/>
            <a:r>
              <a:rPr lang="en-US" dirty="0"/>
              <a:t>The email will include a link to download:</a:t>
            </a:r>
          </a:p>
          <a:p>
            <a:pPr lvl="2"/>
            <a:r>
              <a:rPr lang="en-US" dirty="0"/>
              <a:t>The case sample for your site</a:t>
            </a:r>
          </a:p>
          <a:p>
            <a:pPr lvl="2"/>
            <a:r>
              <a:rPr lang="en-US" dirty="0"/>
              <a:t>The list of variables to be audited</a:t>
            </a:r>
          </a:p>
          <a:p>
            <a:pPr lvl="2"/>
            <a:r>
              <a:rPr lang="en-US" dirty="0"/>
              <a:t>Document Submission Process Instructions</a:t>
            </a:r>
          </a:p>
          <a:p>
            <a:endParaRPr lang="en-US" dirty="0"/>
          </a:p>
        </p:txBody>
      </p:sp>
    </p:spTree>
    <p:extLst>
      <p:ext uri="{BB962C8B-B14F-4D97-AF65-F5344CB8AC3E}">
        <p14:creationId xmlns:p14="http://schemas.microsoft.com/office/powerpoint/2010/main" val="32322345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3ADDE3-3DD0-6A00-06C3-76A20D6EC326}"/>
              </a:ext>
            </a:extLst>
          </p:cNvPr>
          <p:cNvSpPr>
            <a:spLocks noGrp="1"/>
          </p:cNvSpPr>
          <p:nvPr>
            <p:ph type="title"/>
          </p:nvPr>
        </p:nvSpPr>
        <p:spPr/>
        <p:txBody>
          <a:bodyPr/>
          <a:lstStyle/>
          <a:p>
            <a:r>
              <a:rPr lang="en-US"/>
              <a:t>Documentation Collection</a:t>
            </a:r>
          </a:p>
        </p:txBody>
      </p:sp>
      <p:sp>
        <p:nvSpPr>
          <p:cNvPr id="3" name="Content Placeholder 2">
            <a:extLst>
              <a:ext uri="{FF2B5EF4-FFF2-40B4-BE49-F238E27FC236}">
                <a16:creationId xmlns:a16="http://schemas.microsoft.com/office/drawing/2014/main" id="{81D18718-B559-D52C-7224-76A017B768BF}"/>
              </a:ext>
            </a:extLst>
          </p:cNvPr>
          <p:cNvSpPr>
            <a:spLocks noGrp="1"/>
          </p:cNvSpPr>
          <p:nvPr>
            <p:ph idx="1"/>
          </p:nvPr>
        </p:nvSpPr>
        <p:spPr/>
        <p:txBody>
          <a:bodyPr>
            <a:normAutofit/>
          </a:bodyPr>
          <a:lstStyle/>
          <a:p>
            <a:r>
              <a:rPr lang="en-US" dirty="0"/>
              <a:t>Documentation should be submitted in PDF format.</a:t>
            </a:r>
          </a:p>
          <a:p>
            <a:r>
              <a:rPr lang="en-US" dirty="0"/>
              <a:t>One PDF file for each case.</a:t>
            </a:r>
          </a:p>
          <a:p>
            <a:r>
              <a:rPr lang="en-US" dirty="0"/>
              <a:t>Bookmarks or other electronic flags must be used to identify each section of the record. </a:t>
            </a:r>
          </a:p>
          <a:p>
            <a:r>
              <a:rPr lang="en-US" dirty="0"/>
              <a:t>Use the file naming conventions provided (PDF File Name for Submission column).</a:t>
            </a:r>
          </a:p>
          <a:p>
            <a:r>
              <a:rPr lang="en-US" dirty="0"/>
              <a:t>All cases can be zipped into one zip file for submission. </a:t>
            </a:r>
          </a:p>
          <a:p>
            <a:r>
              <a:rPr lang="en-US" dirty="0"/>
              <a:t>Additional information will be provided in your Document Submission Process instructions.</a:t>
            </a:r>
          </a:p>
          <a:p>
            <a:endParaRPr lang="en-US" dirty="0"/>
          </a:p>
        </p:txBody>
      </p:sp>
    </p:spTree>
    <p:extLst>
      <p:ext uri="{BB962C8B-B14F-4D97-AF65-F5344CB8AC3E}">
        <p14:creationId xmlns:p14="http://schemas.microsoft.com/office/powerpoint/2010/main" val="25430920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18D64A-9A24-2196-385C-64F35AD49818}"/>
              </a:ext>
            </a:extLst>
          </p:cNvPr>
          <p:cNvSpPr>
            <a:spLocks noGrp="1"/>
          </p:cNvSpPr>
          <p:nvPr>
            <p:ph type="title"/>
          </p:nvPr>
        </p:nvSpPr>
        <p:spPr/>
        <p:txBody>
          <a:bodyPr/>
          <a:lstStyle/>
          <a:p>
            <a:r>
              <a:rPr lang="en-US" dirty="0"/>
              <a:t>Documents Requested</a:t>
            </a:r>
          </a:p>
        </p:txBody>
      </p:sp>
      <p:sp>
        <p:nvSpPr>
          <p:cNvPr id="3" name="Content Placeholder 2">
            <a:extLst>
              <a:ext uri="{FF2B5EF4-FFF2-40B4-BE49-F238E27FC236}">
                <a16:creationId xmlns:a16="http://schemas.microsoft.com/office/drawing/2014/main" id="{0F60CBF3-C9A3-C073-09BE-F6839B421C15}"/>
              </a:ext>
            </a:extLst>
          </p:cNvPr>
          <p:cNvSpPr>
            <a:spLocks noGrp="1"/>
          </p:cNvSpPr>
          <p:nvPr>
            <p:ph idx="1"/>
          </p:nvPr>
        </p:nvSpPr>
        <p:spPr/>
        <p:txBody>
          <a:bodyPr/>
          <a:lstStyle/>
          <a:p>
            <a:r>
              <a:rPr lang="en-US" dirty="0"/>
              <a:t>A list of audited variables will be provided.</a:t>
            </a:r>
          </a:p>
          <a:p>
            <a:r>
              <a:rPr lang="en-US" dirty="0"/>
              <a:t>Submitted documentation should correspond with the sources you used when entering data into the STS GTSD.</a:t>
            </a:r>
          </a:p>
          <a:p>
            <a:r>
              <a:rPr lang="en-US" dirty="0"/>
              <a:t>Example source documentation is included with the audited variables list.</a:t>
            </a:r>
          </a:p>
        </p:txBody>
      </p:sp>
    </p:spTree>
    <p:extLst>
      <p:ext uri="{BB962C8B-B14F-4D97-AF65-F5344CB8AC3E}">
        <p14:creationId xmlns:p14="http://schemas.microsoft.com/office/powerpoint/2010/main" val="18903144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0BC654-FCF3-9877-EEBB-D61B023063B6}"/>
              </a:ext>
            </a:extLst>
          </p:cNvPr>
          <p:cNvSpPr>
            <a:spLocks noGrp="1"/>
          </p:cNvSpPr>
          <p:nvPr>
            <p:ph type="title"/>
          </p:nvPr>
        </p:nvSpPr>
        <p:spPr/>
        <p:txBody>
          <a:bodyPr/>
          <a:lstStyle/>
          <a:p>
            <a:r>
              <a:rPr lang="en-US" dirty="0"/>
              <a:t>OR Log Template</a:t>
            </a:r>
          </a:p>
        </p:txBody>
      </p:sp>
      <p:sp>
        <p:nvSpPr>
          <p:cNvPr id="9" name="Content Placeholder 8">
            <a:extLst>
              <a:ext uri="{FF2B5EF4-FFF2-40B4-BE49-F238E27FC236}">
                <a16:creationId xmlns:a16="http://schemas.microsoft.com/office/drawing/2014/main" id="{EAA571AB-0A5D-690A-2CFE-A043E1843150}"/>
              </a:ext>
            </a:extLst>
          </p:cNvPr>
          <p:cNvSpPr>
            <a:spLocks noGrp="1"/>
          </p:cNvSpPr>
          <p:nvPr>
            <p:ph idx="1"/>
          </p:nvPr>
        </p:nvSpPr>
        <p:spPr>
          <a:xfrm>
            <a:off x="838200" y="1581374"/>
            <a:ext cx="10515600" cy="4595589"/>
          </a:xfrm>
        </p:spPr>
        <p:txBody>
          <a:bodyPr/>
          <a:lstStyle/>
          <a:p>
            <a:r>
              <a:rPr lang="en-US" dirty="0"/>
              <a:t>A standardized template will be provided to submit all STS-reportable lung cancer and esophageal cancer procedures performed between January 1, 2025, and December 31, 2025.</a:t>
            </a:r>
          </a:p>
          <a:p>
            <a:r>
              <a:rPr lang="en-US" dirty="0"/>
              <a:t>Submit the completed template in Excel format; do not PDF.</a:t>
            </a:r>
          </a:p>
          <a:p>
            <a:r>
              <a:rPr lang="en-US" dirty="0"/>
              <a:t>Only the provided template should be used; alternate formats will not be accepted. </a:t>
            </a:r>
          </a:p>
        </p:txBody>
      </p:sp>
    </p:spTree>
    <p:extLst>
      <p:ext uri="{BB962C8B-B14F-4D97-AF65-F5344CB8AC3E}">
        <p14:creationId xmlns:p14="http://schemas.microsoft.com/office/powerpoint/2010/main" val="28140453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362D2B-C5B0-805C-8D0C-128D1E0B119A}"/>
              </a:ext>
            </a:extLst>
          </p:cNvPr>
          <p:cNvSpPr>
            <a:spLocks noGrp="1"/>
          </p:cNvSpPr>
          <p:nvPr>
            <p:ph type="title"/>
          </p:nvPr>
        </p:nvSpPr>
        <p:spPr/>
        <p:txBody>
          <a:bodyPr/>
          <a:lstStyle/>
          <a:p>
            <a:r>
              <a:rPr lang="en-US"/>
              <a:t>Document Collection: Bookmarking</a:t>
            </a:r>
          </a:p>
        </p:txBody>
      </p:sp>
      <p:pic>
        <p:nvPicPr>
          <p:cNvPr id="7" name="Content Placeholder 6">
            <a:extLst>
              <a:ext uri="{FF2B5EF4-FFF2-40B4-BE49-F238E27FC236}">
                <a16:creationId xmlns:a16="http://schemas.microsoft.com/office/drawing/2014/main" id="{1D600198-7196-E27C-397A-06F4C1175B1F}"/>
              </a:ext>
            </a:extLst>
          </p:cNvPr>
          <p:cNvPicPr>
            <a:picLocks noGrp="1" noChangeAspect="1"/>
          </p:cNvPicPr>
          <p:nvPr>
            <p:ph idx="1"/>
          </p:nvPr>
        </p:nvPicPr>
        <p:blipFill>
          <a:blip r:embed="rId2"/>
          <a:stretch>
            <a:fillRect/>
          </a:stretch>
        </p:blipFill>
        <p:spPr>
          <a:xfrm>
            <a:off x="3755258" y="1316472"/>
            <a:ext cx="4681483" cy="4982129"/>
          </a:xfrm>
          <a:prstGeom prst="rect">
            <a:avLst/>
          </a:prstGeom>
        </p:spPr>
      </p:pic>
    </p:spTree>
    <p:extLst>
      <p:ext uri="{BB962C8B-B14F-4D97-AF65-F5344CB8AC3E}">
        <p14:creationId xmlns:p14="http://schemas.microsoft.com/office/powerpoint/2010/main" val="17791062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463B77-7EA0-C382-2ED6-8F3A4877BED2}"/>
              </a:ext>
            </a:extLst>
          </p:cNvPr>
          <p:cNvSpPr>
            <a:spLocks noGrp="1"/>
          </p:cNvSpPr>
          <p:nvPr>
            <p:ph type="title"/>
          </p:nvPr>
        </p:nvSpPr>
        <p:spPr>
          <a:xfrm>
            <a:off x="952500" y="2184400"/>
            <a:ext cx="10515600" cy="1325563"/>
          </a:xfrm>
        </p:spPr>
        <p:txBody>
          <a:bodyPr/>
          <a:lstStyle/>
          <a:p>
            <a:pPr algn="ctr"/>
            <a:r>
              <a:rPr lang="en-US"/>
              <a:t>Documentation Collection:</a:t>
            </a:r>
            <a:br>
              <a:rPr lang="en-US"/>
            </a:br>
            <a:r>
              <a:rPr lang="en-US"/>
              <a:t>Bookmarking Demo</a:t>
            </a:r>
          </a:p>
        </p:txBody>
      </p:sp>
    </p:spTree>
    <p:extLst>
      <p:ext uri="{BB962C8B-B14F-4D97-AF65-F5344CB8AC3E}">
        <p14:creationId xmlns:p14="http://schemas.microsoft.com/office/powerpoint/2010/main" val="21113927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9DFA1-079D-0530-98F6-F0157A62BF8C}"/>
              </a:ext>
            </a:extLst>
          </p:cNvPr>
          <p:cNvSpPr>
            <a:spLocks noGrp="1"/>
          </p:cNvSpPr>
          <p:nvPr>
            <p:ph type="title"/>
          </p:nvPr>
        </p:nvSpPr>
        <p:spPr/>
        <p:txBody>
          <a:bodyPr/>
          <a:lstStyle/>
          <a:p>
            <a:r>
              <a:rPr lang="en-US" dirty="0"/>
              <a:t>Site Selection for Audit </a:t>
            </a:r>
          </a:p>
        </p:txBody>
      </p:sp>
      <p:sp>
        <p:nvSpPr>
          <p:cNvPr id="3" name="Content Placeholder 2">
            <a:extLst>
              <a:ext uri="{FF2B5EF4-FFF2-40B4-BE49-F238E27FC236}">
                <a16:creationId xmlns:a16="http://schemas.microsoft.com/office/drawing/2014/main" id="{79CC9C34-86CC-C839-E3A0-9E1B627A2F39}"/>
              </a:ext>
            </a:extLst>
          </p:cNvPr>
          <p:cNvSpPr>
            <a:spLocks noGrp="1"/>
          </p:cNvSpPr>
          <p:nvPr>
            <p:ph sz="half" idx="1"/>
          </p:nvPr>
        </p:nvSpPr>
        <p:spPr/>
        <p:txBody>
          <a:bodyPr>
            <a:normAutofit lnSpcReduction="10000"/>
          </a:bodyPr>
          <a:lstStyle/>
          <a:p>
            <a:r>
              <a:rPr lang="en-US" dirty="0"/>
              <a:t>10% of participating sites are selected for audit</a:t>
            </a:r>
          </a:p>
          <a:p>
            <a:r>
              <a:rPr lang="en-US" dirty="0"/>
              <a:t>29 GTSD sites selected in 2026</a:t>
            </a:r>
          </a:p>
          <a:p>
            <a:r>
              <a:rPr lang="en-US" dirty="0"/>
              <a:t>Primary Data and File Contact and Surgeon Representative receive the audit notification via email from STS </a:t>
            </a:r>
          </a:p>
          <a:p>
            <a:pPr lvl="1"/>
            <a:r>
              <a:rPr lang="en-US" dirty="0"/>
              <a:t>These two contacts will also receive the results at the end of the audit season </a:t>
            </a:r>
          </a:p>
          <a:p>
            <a:endParaRPr lang="en-US" dirty="0"/>
          </a:p>
        </p:txBody>
      </p:sp>
      <p:sp>
        <p:nvSpPr>
          <p:cNvPr id="4" name="Content Placeholder 3">
            <a:extLst>
              <a:ext uri="{FF2B5EF4-FFF2-40B4-BE49-F238E27FC236}">
                <a16:creationId xmlns:a16="http://schemas.microsoft.com/office/drawing/2014/main" id="{DCFACB2F-7BF5-57EB-D1F3-72C93952D8FA}"/>
              </a:ext>
            </a:extLst>
          </p:cNvPr>
          <p:cNvSpPr>
            <a:spLocks noGrp="1"/>
          </p:cNvSpPr>
          <p:nvPr>
            <p:ph sz="half" idx="2"/>
          </p:nvPr>
        </p:nvSpPr>
        <p:spPr/>
        <p:txBody>
          <a:bodyPr>
            <a:normAutofit lnSpcReduction="10000"/>
          </a:bodyPr>
          <a:lstStyle/>
          <a:p>
            <a:r>
              <a:rPr lang="en-US" dirty="0"/>
              <a:t>Participating sites are removed from the audit selection pool for 3 years after completing an audit that meets expectations according to the STS National Database Audit Policy </a:t>
            </a:r>
          </a:p>
          <a:p>
            <a:pPr lvl="1"/>
            <a:r>
              <a:rPr lang="en-US" dirty="0"/>
              <a:t>STS reserves the right to utilize various methodologies, including random and targeted selection.</a:t>
            </a:r>
          </a:p>
          <a:p>
            <a:pPr lvl="1"/>
            <a:r>
              <a:rPr lang="en-US" b="0" i="0" dirty="0">
                <a:solidFill>
                  <a:srgbClr val="051115"/>
                </a:solidFill>
                <a:effectLst/>
                <a:latin typeface="Satoshi"/>
              </a:rPr>
              <a:t>Targeted or focused audits may be scheduled if requested by a participant or deemed appropriate by STS.  </a:t>
            </a:r>
            <a:r>
              <a:rPr lang="en-US" dirty="0"/>
              <a:t> </a:t>
            </a:r>
          </a:p>
          <a:p>
            <a:endParaRPr lang="en-US" dirty="0"/>
          </a:p>
          <a:p>
            <a:pPr marL="0" indent="0">
              <a:buNone/>
            </a:pPr>
            <a:endParaRPr lang="en-US" dirty="0"/>
          </a:p>
          <a:p>
            <a:endParaRPr lang="en-US" dirty="0"/>
          </a:p>
          <a:p>
            <a:endParaRPr lang="en-US" dirty="0"/>
          </a:p>
        </p:txBody>
      </p:sp>
    </p:spTree>
    <p:extLst>
      <p:ext uri="{BB962C8B-B14F-4D97-AF65-F5344CB8AC3E}">
        <p14:creationId xmlns:p14="http://schemas.microsoft.com/office/powerpoint/2010/main" val="12868905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A1B9D7-69E5-96AC-1BBB-5DA437B26884}"/>
              </a:ext>
            </a:extLst>
          </p:cNvPr>
          <p:cNvSpPr>
            <a:spLocks noGrp="1"/>
          </p:cNvSpPr>
          <p:nvPr>
            <p:ph type="title"/>
          </p:nvPr>
        </p:nvSpPr>
        <p:spPr/>
        <p:txBody>
          <a:bodyPr/>
          <a:lstStyle/>
          <a:p>
            <a:r>
              <a:rPr lang="en-US"/>
              <a:t>Documentation Tips</a:t>
            </a:r>
          </a:p>
        </p:txBody>
      </p:sp>
      <p:sp>
        <p:nvSpPr>
          <p:cNvPr id="3" name="Content Placeholder 2">
            <a:extLst>
              <a:ext uri="{FF2B5EF4-FFF2-40B4-BE49-F238E27FC236}">
                <a16:creationId xmlns:a16="http://schemas.microsoft.com/office/drawing/2014/main" id="{2F90228C-2766-250D-3F3E-9E6AEAB6E3F4}"/>
              </a:ext>
            </a:extLst>
          </p:cNvPr>
          <p:cNvSpPr>
            <a:spLocks noGrp="1"/>
          </p:cNvSpPr>
          <p:nvPr>
            <p:ph idx="1"/>
          </p:nvPr>
        </p:nvSpPr>
        <p:spPr>
          <a:xfrm>
            <a:off x="838200" y="1426464"/>
            <a:ext cx="10515600" cy="4750499"/>
          </a:xfrm>
        </p:spPr>
        <p:txBody>
          <a:bodyPr>
            <a:normAutofit/>
          </a:bodyPr>
          <a:lstStyle/>
          <a:p>
            <a:r>
              <a:rPr lang="en-US" dirty="0">
                <a:cs typeface="Calibri"/>
              </a:rPr>
              <a:t>Submit only documentation relevant to the </a:t>
            </a:r>
            <a:r>
              <a:rPr lang="en-US">
                <a:cs typeface="Calibri"/>
              </a:rPr>
              <a:t>specific case </a:t>
            </a:r>
            <a:r>
              <a:rPr lang="en-US" dirty="0">
                <a:cs typeface="Calibri"/>
              </a:rPr>
              <a:t>— do not include the entire patient record.</a:t>
            </a:r>
          </a:p>
          <a:p>
            <a:r>
              <a:rPr lang="en-US" dirty="0">
                <a:cs typeface="Calibri"/>
              </a:rPr>
              <a:t>Screenshots or snips are acceptable as long as they include enough surrounding detail to identify the patient and encounter.</a:t>
            </a:r>
          </a:p>
          <a:p>
            <a:r>
              <a:rPr lang="en-US" dirty="0">
                <a:cs typeface="Calibri"/>
              </a:rPr>
              <a:t>All submitted documentation must include patient identifiers and encounter dates, including screenshots or snips.</a:t>
            </a:r>
          </a:p>
          <a:p>
            <a:r>
              <a:rPr lang="en-US" dirty="0">
                <a:cs typeface="Calibri"/>
              </a:rPr>
              <a:t>Missing or irrelevant documentation may lead to mismatches during the audit.</a:t>
            </a:r>
          </a:p>
          <a:p>
            <a:r>
              <a:rPr lang="en-US" dirty="0">
                <a:cs typeface="Calibri"/>
              </a:rPr>
              <a:t>Submit documentation before the due date to avoid delays from unforeseen submission issues.</a:t>
            </a:r>
          </a:p>
        </p:txBody>
      </p:sp>
    </p:spTree>
    <p:extLst>
      <p:ext uri="{BB962C8B-B14F-4D97-AF65-F5344CB8AC3E}">
        <p14:creationId xmlns:p14="http://schemas.microsoft.com/office/powerpoint/2010/main" val="30593491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EECE44-6131-49F9-4C90-0E2E13FE3263}"/>
              </a:ext>
            </a:extLst>
          </p:cNvPr>
          <p:cNvSpPr>
            <a:spLocks noGrp="1"/>
          </p:cNvSpPr>
          <p:nvPr>
            <p:ph type="title"/>
          </p:nvPr>
        </p:nvSpPr>
        <p:spPr/>
        <p:txBody>
          <a:bodyPr/>
          <a:lstStyle/>
          <a:p>
            <a:r>
              <a:rPr lang="en-US"/>
              <a:t>Submission of Documentation</a:t>
            </a:r>
          </a:p>
        </p:txBody>
      </p:sp>
      <p:sp>
        <p:nvSpPr>
          <p:cNvPr id="3" name="Content Placeholder 2">
            <a:extLst>
              <a:ext uri="{FF2B5EF4-FFF2-40B4-BE49-F238E27FC236}">
                <a16:creationId xmlns:a16="http://schemas.microsoft.com/office/drawing/2014/main" id="{071FBCEC-6311-7D9B-1EA8-F247D1D21E61}"/>
              </a:ext>
            </a:extLst>
          </p:cNvPr>
          <p:cNvSpPr>
            <a:spLocks noGrp="1"/>
          </p:cNvSpPr>
          <p:nvPr>
            <p:ph idx="1"/>
          </p:nvPr>
        </p:nvSpPr>
        <p:spPr/>
        <p:txBody>
          <a:bodyPr/>
          <a:lstStyle/>
          <a:p>
            <a:r>
              <a:rPr lang="en-US" dirty="0"/>
              <a:t>Upload documents using the file submission link that will be provided in your Audit Request Email.</a:t>
            </a:r>
          </a:p>
          <a:p>
            <a:r>
              <a:rPr lang="en-US" dirty="0"/>
              <a:t>Submission is secure and encrypted.</a:t>
            </a:r>
          </a:p>
          <a:p>
            <a:r>
              <a:rPr lang="en-US" dirty="0"/>
              <a:t>Submissions will not be accepted via email.</a:t>
            </a:r>
          </a:p>
          <a:p>
            <a:r>
              <a:rPr lang="en-US" dirty="0"/>
              <a:t>If you experience any issues with submission, reach out to the STS Audit Team at </a:t>
            </a:r>
            <a:r>
              <a:rPr lang="en-US" dirty="0">
                <a:hlinkClick r:id="rId2"/>
              </a:rPr>
              <a:t>STS@hcmsllc.com</a:t>
            </a:r>
            <a:r>
              <a:rPr lang="en-US" dirty="0"/>
              <a:t>. </a:t>
            </a:r>
          </a:p>
        </p:txBody>
      </p:sp>
    </p:spTree>
    <p:extLst>
      <p:ext uri="{BB962C8B-B14F-4D97-AF65-F5344CB8AC3E}">
        <p14:creationId xmlns:p14="http://schemas.microsoft.com/office/powerpoint/2010/main" val="10279596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3CDA05-68AB-E6D1-27FC-212C8D03150F}"/>
              </a:ext>
            </a:extLst>
          </p:cNvPr>
          <p:cNvSpPr>
            <a:spLocks noGrp="1"/>
          </p:cNvSpPr>
          <p:nvPr>
            <p:ph type="title"/>
          </p:nvPr>
        </p:nvSpPr>
        <p:spPr/>
        <p:txBody>
          <a:bodyPr/>
          <a:lstStyle/>
          <a:p>
            <a:r>
              <a:rPr lang="en-US" dirty="0"/>
              <a:t>Interim Mismatch Report</a:t>
            </a:r>
          </a:p>
        </p:txBody>
      </p:sp>
      <p:sp>
        <p:nvSpPr>
          <p:cNvPr id="3" name="Content Placeholder 2">
            <a:extLst>
              <a:ext uri="{FF2B5EF4-FFF2-40B4-BE49-F238E27FC236}">
                <a16:creationId xmlns:a16="http://schemas.microsoft.com/office/drawing/2014/main" id="{D369EE56-D5C8-D870-D8CF-70B30F54874F}"/>
              </a:ext>
            </a:extLst>
          </p:cNvPr>
          <p:cNvSpPr>
            <a:spLocks noGrp="1"/>
          </p:cNvSpPr>
          <p:nvPr>
            <p:ph idx="1"/>
          </p:nvPr>
        </p:nvSpPr>
        <p:spPr/>
        <p:txBody>
          <a:bodyPr/>
          <a:lstStyle/>
          <a:p>
            <a:r>
              <a:rPr lang="en-US" dirty="0"/>
              <a:t>Issued following completion of the documentation review (typically 2–3 months).</a:t>
            </a:r>
          </a:p>
          <a:p>
            <a:r>
              <a:rPr lang="en-US" dirty="0"/>
              <a:t>Provides an opportunity to submit additional documentation or clarify identified discrepancies.</a:t>
            </a:r>
          </a:p>
          <a:p>
            <a:r>
              <a:rPr lang="en-US" dirty="0"/>
              <a:t>Please return the Excel report with your responses, including comments in the designated final column.</a:t>
            </a:r>
          </a:p>
          <a:p>
            <a:r>
              <a:rPr lang="en-US" dirty="0"/>
              <a:t>If you choose not to respond, please indicate this in your reply to the original email.</a:t>
            </a:r>
          </a:p>
        </p:txBody>
      </p:sp>
    </p:spTree>
    <p:extLst>
      <p:ext uri="{BB962C8B-B14F-4D97-AF65-F5344CB8AC3E}">
        <p14:creationId xmlns:p14="http://schemas.microsoft.com/office/powerpoint/2010/main" val="4972711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6B2904-D77F-1EC2-19EB-D48546FE6D10}"/>
              </a:ext>
            </a:extLst>
          </p:cNvPr>
          <p:cNvSpPr>
            <a:spLocks noGrp="1"/>
          </p:cNvSpPr>
          <p:nvPr>
            <p:ph type="title"/>
          </p:nvPr>
        </p:nvSpPr>
        <p:spPr>
          <a:xfrm>
            <a:off x="831850" y="1709739"/>
            <a:ext cx="10515600" cy="1223962"/>
          </a:xfrm>
        </p:spPr>
        <p:txBody>
          <a:bodyPr/>
          <a:lstStyle/>
          <a:p>
            <a:pPr algn="ctr"/>
            <a:r>
              <a:rPr lang="en-US"/>
              <a:t>Clinical Lead Tips</a:t>
            </a:r>
          </a:p>
        </p:txBody>
      </p:sp>
    </p:spTree>
    <p:extLst>
      <p:ext uri="{BB962C8B-B14F-4D97-AF65-F5344CB8AC3E}">
        <p14:creationId xmlns:p14="http://schemas.microsoft.com/office/powerpoint/2010/main" val="20796641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8BB022B-1BDE-F0C7-CE8E-BFFC4B1740A1}"/>
              </a:ext>
            </a:extLst>
          </p:cNvPr>
          <p:cNvSpPr>
            <a:spLocks noGrp="1"/>
          </p:cNvSpPr>
          <p:nvPr>
            <p:ph type="title"/>
          </p:nvPr>
        </p:nvSpPr>
        <p:spPr/>
        <p:txBody>
          <a:bodyPr/>
          <a:lstStyle/>
          <a:p>
            <a:r>
              <a:rPr lang="en-US">
                <a:cs typeface="Calibri Light"/>
              </a:rPr>
              <a:t>Submission Tips</a:t>
            </a:r>
            <a:endParaRPr lang="en-US"/>
          </a:p>
        </p:txBody>
      </p:sp>
      <p:sp>
        <p:nvSpPr>
          <p:cNvPr id="5" name="Content Placeholder 4">
            <a:extLst>
              <a:ext uri="{FF2B5EF4-FFF2-40B4-BE49-F238E27FC236}">
                <a16:creationId xmlns:a16="http://schemas.microsoft.com/office/drawing/2014/main" id="{829DED74-ED65-33D2-E7F6-A575E0FB9D40}"/>
              </a:ext>
            </a:extLst>
          </p:cNvPr>
          <p:cNvSpPr>
            <a:spLocks noGrp="1"/>
          </p:cNvSpPr>
          <p:nvPr>
            <p:ph idx="1"/>
          </p:nvPr>
        </p:nvSpPr>
        <p:spPr>
          <a:xfrm>
            <a:off x="838200" y="1426464"/>
            <a:ext cx="10515600" cy="4750499"/>
          </a:xfrm>
        </p:spPr>
        <p:txBody>
          <a:bodyPr>
            <a:normAutofit/>
          </a:bodyPr>
          <a:lstStyle/>
          <a:p>
            <a:r>
              <a:rPr lang="en-US" dirty="0"/>
              <a:t>All submissions must be reviewed by your site’s data abstractor to ensure completeness and accuracy. Please include only the documentation that was used during case abstraction for submission to the STS.</a:t>
            </a:r>
          </a:p>
          <a:p>
            <a:r>
              <a:rPr lang="en-US" b="1" dirty="0"/>
              <a:t>Do not submit the entire patient record or full encounter documentation.</a:t>
            </a:r>
            <a:r>
              <a:rPr lang="en-US" dirty="0"/>
              <a:t> Only relevant, supporting materials used in abstraction should be included.</a:t>
            </a:r>
          </a:p>
          <a:p>
            <a:r>
              <a:rPr lang="en-US" dirty="0"/>
              <a:t>Knowing what data was entered into the database will guide you in what records to include in submission to HMS. </a:t>
            </a:r>
          </a:p>
        </p:txBody>
      </p:sp>
    </p:spTree>
    <p:extLst>
      <p:ext uri="{BB962C8B-B14F-4D97-AF65-F5344CB8AC3E}">
        <p14:creationId xmlns:p14="http://schemas.microsoft.com/office/powerpoint/2010/main" val="303909752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5159F7-5287-BDCF-61B5-8C19D1753253}"/>
              </a:ext>
            </a:extLst>
          </p:cNvPr>
          <p:cNvSpPr>
            <a:spLocks noGrp="1"/>
          </p:cNvSpPr>
          <p:nvPr>
            <p:ph type="title"/>
          </p:nvPr>
        </p:nvSpPr>
        <p:spPr/>
        <p:txBody>
          <a:bodyPr/>
          <a:lstStyle/>
          <a:p>
            <a:r>
              <a:rPr lang="en-US" dirty="0"/>
              <a:t>Q&amp;A</a:t>
            </a:r>
          </a:p>
        </p:txBody>
      </p:sp>
      <p:sp>
        <p:nvSpPr>
          <p:cNvPr id="3" name="Content Placeholder 2">
            <a:extLst>
              <a:ext uri="{FF2B5EF4-FFF2-40B4-BE49-F238E27FC236}">
                <a16:creationId xmlns:a16="http://schemas.microsoft.com/office/drawing/2014/main" id="{89FBE8AB-343A-5CE1-30BF-90AF67664D89}"/>
              </a:ext>
            </a:extLst>
          </p:cNvPr>
          <p:cNvSpPr>
            <a:spLocks noGrp="1"/>
          </p:cNvSpPr>
          <p:nvPr>
            <p:ph idx="1"/>
          </p:nvPr>
        </p:nvSpPr>
        <p:spPr/>
        <p:txBody>
          <a:bodyPr/>
          <a:lstStyle/>
          <a:p>
            <a:r>
              <a:rPr lang="en-US" dirty="0"/>
              <a:t>Feel free to utilize the Q&amp;A function and we will address your questions</a:t>
            </a:r>
          </a:p>
        </p:txBody>
      </p:sp>
    </p:spTree>
    <p:extLst>
      <p:ext uri="{BB962C8B-B14F-4D97-AF65-F5344CB8AC3E}">
        <p14:creationId xmlns:p14="http://schemas.microsoft.com/office/powerpoint/2010/main" val="24904902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C53D09-F458-D042-0F8F-C6ECD8805AF1}"/>
              </a:ext>
            </a:extLst>
          </p:cNvPr>
          <p:cNvSpPr>
            <a:spLocks noGrp="1"/>
          </p:cNvSpPr>
          <p:nvPr>
            <p:ph type="title"/>
          </p:nvPr>
        </p:nvSpPr>
        <p:spPr/>
        <p:txBody>
          <a:bodyPr/>
          <a:lstStyle/>
          <a:p>
            <a:r>
              <a:rPr lang="en-US"/>
              <a:t>Contacting HMS</a:t>
            </a:r>
          </a:p>
        </p:txBody>
      </p:sp>
      <p:sp>
        <p:nvSpPr>
          <p:cNvPr id="3" name="Content Placeholder 2">
            <a:extLst>
              <a:ext uri="{FF2B5EF4-FFF2-40B4-BE49-F238E27FC236}">
                <a16:creationId xmlns:a16="http://schemas.microsoft.com/office/drawing/2014/main" id="{7C4DC50E-F323-2CAB-BAB1-A1E41AC60050}"/>
              </a:ext>
            </a:extLst>
          </p:cNvPr>
          <p:cNvSpPr>
            <a:spLocks noGrp="1"/>
          </p:cNvSpPr>
          <p:nvPr>
            <p:ph idx="1"/>
          </p:nvPr>
        </p:nvSpPr>
        <p:spPr/>
        <p:txBody>
          <a:bodyPr/>
          <a:lstStyle/>
          <a:p>
            <a:pPr marL="0" indent="0">
              <a:buNone/>
            </a:pPr>
            <a:r>
              <a:rPr lang="en-US" dirty="0"/>
              <a:t>If you experience any issues with submitting your documentation, please contact the HMS Audit Team at </a:t>
            </a:r>
            <a:r>
              <a:rPr lang="en-US" dirty="0">
                <a:hlinkClick r:id="rId2"/>
              </a:rPr>
              <a:t>STS@hcmsllc.com</a:t>
            </a:r>
            <a:r>
              <a:rPr lang="en-US" dirty="0"/>
              <a:t>. </a:t>
            </a:r>
          </a:p>
          <a:p>
            <a:pPr marL="0" indent="0">
              <a:buNone/>
            </a:pPr>
            <a:endParaRPr lang="en-US" dirty="0"/>
          </a:p>
          <a:p>
            <a:pPr marL="0" indent="0">
              <a:buNone/>
            </a:pPr>
            <a:r>
              <a:rPr lang="en-US" dirty="0"/>
              <a:t>Be sure to include your 5-digit STS Participant ID (PID) number in all communications</a:t>
            </a:r>
          </a:p>
          <a:p>
            <a:pPr marL="0" indent="0">
              <a:buNone/>
            </a:pPr>
            <a:endParaRPr lang="en-US" dirty="0"/>
          </a:p>
        </p:txBody>
      </p:sp>
    </p:spTree>
    <p:extLst>
      <p:ext uri="{BB962C8B-B14F-4D97-AF65-F5344CB8AC3E}">
        <p14:creationId xmlns:p14="http://schemas.microsoft.com/office/powerpoint/2010/main" val="384846012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6936503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507A16-C1B4-072B-1DCD-0542D3BEC015}"/>
              </a:ext>
            </a:extLst>
          </p:cNvPr>
          <p:cNvSpPr>
            <a:spLocks noGrp="1"/>
          </p:cNvSpPr>
          <p:nvPr>
            <p:ph type="title"/>
          </p:nvPr>
        </p:nvSpPr>
        <p:spPr/>
        <p:txBody>
          <a:bodyPr/>
          <a:lstStyle/>
          <a:p>
            <a:r>
              <a:rPr lang="en-US" dirty="0"/>
              <a:t>Who Will Perform the Audit?</a:t>
            </a:r>
          </a:p>
        </p:txBody>
      </p:sp>
      <p:sp>
        <p:nvSpPr>
          <p:cNvPr id="3" name="Content Placeholder 2">
            <a:extLst>
              <a:ext uri="{FF2B5EF4-FFF2-40B4-BE49-F238E27FC236}">
                <a16:creationId xmlns:a16="http://schemas.microsoft.com/office/drawing/2014/main" id="{02316620-DE5F-E5CC-9391-623658337865}"/>
              </a:ext>
            </a:extLst>
          </p:cNvPr>
          <p:cNvSpPr>
            <a:spLocks noGrp="1"/>
          </p:cNvSpPr>
          <p:nvPr>
            <p:ph sz="half" idx="1"/>
          </p:nvPr>
        </p:nvSpPr>
        <p:spPr/>
        <p:txBody>
          <a:bodyPr>
            <a:normAutofit lnSpcReduction="10000"/>
          </a:bodyPr>
          <a:lstStyle/>
          <a:p>
            <a:r>
              <a:rPr lang="en-US" dirty="0"/>
              <a:t>Healthcare Management Solutions, LLC (HMS) will perform an independent, external audit of the STS General Thoracic Surgery Database</a:t>
            </a:r>
          </a:p>
          <a:p>
            <a:r>
              <a:rPr lang="en-US" dirty="0"/>
              <a:t>HMS is HIPAA compliant and will conduct audits adhering to strict security policies in accordance with our Business Associate Agreement (BAA) and Sub- Business Agreement with STS </a:t>
            </a:r>
          </a:p>
        </p:txBody>
      </p:sp>
      <p:sp>
        <p:nvSpPr>
          <p:cNvPr id="4" name="Content Placeholder 3">
            <a:extLst>
              <a:ext uri="{FF2B5EF4-FFF2-40B4-BE49-F238E27FC236}">
                <a16:creationId xmlns:a16="http://schemas.microsoft.com/office/drawing/2014/main" id="{C9FFFF55-8B82-3509-380C-9535B0287AB0}"/>
              </a:ext>
            </a:extLst>
          </p:cNvPr>
          <p:cNvSpPr>
            <a:spLocks noGrp="1"/>
          </p:cNvSpPr>
          <p:nvPr>
            <p:ph sz="half" idx="2"/>
          </p:nvPr>
        </p:nvSpPr>
        <p:spPr/>
        <p:txBody>
          <a:bodyPr>
            <a:normAutofit lnSpcReduction="10000"/>
          </a:bodyPr>
          <a:lstStyle/>
          <a:p>
            <a:r>
              <a:rPr lang="en-US" dirty="0"/>
              <a:t>HMS is covered as an affiliate under the BAA you entered into with STS as part of your participation in the Database, so a separate BAA is not needed</a:t>
            </a:r>
          </a:p>
          <a:p>
            <a:r>
              <a:rPr lang="en-US" dirty="0"/>
              <a:t>All data files received are stored on an encrypted secure server at HMS</a:t>
            </a:r>
          </a:p>
          <a:p>
            <a:pPr marL="0" indent="0">
              <a:buNone/>
            </a:pPr>
            <a:endParaRPr lang="en-US" dirty="0"/>
          </a:p>
        </p:txBody>
      </p:sp>
    </p:spTree>
    <p:extLst>
      <p:ext uri="{BB962C8B-B14F-4D97-AF65-F5344CB8AC3E}">
        <p14:creationId xmlns:p14="http://schemas.microsoft.com/office/powerpoint/2010/main" val="28778919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3AB60A-D2C1-B39B-F079-D037A0982A34}"/>
              </a:ext>
            </a:extLst>
          </p:cNvPr>
          <p:cNvSpPr>
            <a:spLocks noGrp="1"/>
          </p:cNvSpPr>
          <p:nvPr>
            <p:ph type="title"/>
          </p:nvPr>
        </p:nvSpPr>
        <p:spPr/>
        <p:txBody>
          <a:bodyPr/>
          <a:lstStyle/>
          <a:p>
            <a:r>
              <a:rPr lang="en-US" dirty="0"/>
              <a:t>General Thoracic Audit</a:t>
            </a:r>
          </a:p>
        </p:txBody>
      </p:sp>
      <p:sp>
        <p:nvSpPr>
          <p:cNvPr id="3" name="Content Placeholder 2">
            <a:extLst>
              <a:ext uri="{FF2B5EF4-FFF2-40B4-BE49-F238E27FC236}">
                <a16:creationId xmlns:a16="http://schemas.microsoft.com/office/drawing/2014/main" id="{8BCE3D23-1A7E-2A42-F12B-A09B4A9C22A7}"/>
              </a:ext>
            </a:extLst>
          </p:cNvPr>
          <p:cNvSpPr>
            <a:spLocks noGrp="1"/>
          </p:cNvSpPr>
          <p:nvPr>
            <p:ph idx="1"/>
          </p:nvPr>
        </p:nvSpPr>
        <p:spPr/>
        <p:txBody>
          <a:bodyPr/>
          <a:lstStyle/>
          <a:p>
            <a:r>
              <a:rPr lang="en-US" dirty="0"/>
              <a:t>Fill out the STS GTSD Data Collection Questionnaire</a:t>
            </a:r>
          </a:p>
          <a:p>
            <a:r>
              <a:rPr lang="en-US" dirty="0"/>
              <a:t>Healthcare Management Solutions, LLC (HMS) will perform the audit on a total of 20 lung cancer cases or esophageal cancer cases performed between January 1, 2025 – December 31, 2025, submitted using Version 5.21</a:t>
            </a:r>
          </a:p>
          <a:p>
            <a:r>
              <a:rPr lang="en-US" dirty="0"/>
              <a:t>HMS will review the site’s OR-generated case log against the cases submitted to IQVIA.</a:t>
            </a:r>
          </a:p>
          <a:p>
            <a:pPr lvl="1"/>
            <a:r>
              <a:rPr lang="en-US" dirty="0"/>
              <a:t>The OR Log review will be on lung cancer cases or esophageal cancer cases only</a:t>
            </a:r>
          </a:p>
        </p:txBody>
      </p:sp>
    </p:spTree>
    <p:extLst>
      <p:ext uri="{BB962C8B-B14F-4D97-AF65-F5344CB8AC3E}">
        <p14:creationId xmlns:p14="http://schemas.microsoft.com/office/powerpoint/2010/main" val="4153221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34F183-B8B5-E92B-5411-8D8710319CD3}"/>
              </a:ext>
            </a:extLst>
          </p:cNvPr>
          <p:cNvSpPr>
            <a:spLocks noGrp="1"/>
          </p:cNvSpPr>
          <p:nvPr>
            <p:ph type="title"/>
          </p:nvPr>
        </p:nvSpPr>
        <p:spPr/>
        <p:txBody>
          <a:bodyPr/>
          <a:lstStyle/>
          <a:p>
            <a:r>
              <a:rPr lang="en-US" dirty="0"/>
              <a:t>STS National Database Audit Policy</a:t>
            </a:r>
          </a:p>
        </p:txBody>
      </p:sp>
      <p:sp>
        <p:nvSpPr>
          <p:cNvPr id="3" name="Content Placeholder 2">
            <a:extLst>
              <a:ext uri="{FF2B5EF4-FFF2-40B4-BE49-F238E27FC236}">
                <a16:creationId xmlns:a16="http://schemas.microsoft.com/office/drawing/2014/main" id="{731B9FFB-42C9-3AED-7E1D-6DBF65A08693}"/>
              </a:ext>
            </a:extLst>
          </p:cNvPr>
          <p:cNvSpPr>
            <a:spLocks noGrp="1"/>
          </p:cNvSpPr>
          <p:nvPr>
            <p:ph idx="1"/>
          </p:nvPr>
        </p:nvSpPr>
        <p:spPr/>
        <p:txBody>
          <a:bodyPr>
            <a:normAutofit lnSpcReduction="10000"/>
          </a:bodyPr>
          <a:lstStyle/>
          <a:p>
            <a:r>
              <a:rPr lang="en-US" b="0" i="0" dirty="0">
                <a:solidFill>
                  <a:srgbClr val="051115"/>
                </a:solidFill>
                <a:effectLst/>
                <a:latin typeface="Satoshi"/>
              </a:rPr>
              <a:t>A final Summary Report will be emailed by STS to each site. The rate of agreement and data completeness will be considered when evaluating each site and identifying sites that do not meet the STS expectations. </a:t>
            </a:r>
          </a:p>
          <a:p>
            <a:r>
              <a:rPr lang="en-US" dirty="0"/>
              <a:t>Your report will show variable accuracy, section accuracy, and overall accuracy.</a:t>
            </a:r>
          </a:p>
          <a:p>
            <a:r>
              <a:rPr lang="en-US" b="1" dirty="0"/>
              <a:t>Variable accuracy (agreement) </a:t>
            </a:r>
            <a:r>
              <a:rPr lang="en-US" b="0" i="0" dirty="0">
                <a:solidFill>
                  <a:srgbClr val="051115"/>
                </a:solidFill>
                <a:effectLst/>
                <a:latin typeface="Satoshi"/>
              </a:rPr>
              <a:t>will be measured for each audited variable. The denominator will equal the total number of records audited. The numerator will </a:t>
            </a:r>
            <a:r>
              <a:rPr lang="en-US" dirty="0">
                <a:solidFill>
                  <a:srgbClr val="051115"/>
                </a:solidFill>
                <a:latin typeface="Satoshi"/>
              </a:rPr>
              <a:t>show the </a:t>
            </a:r>
            <a:r>
              <a:rPr lang="en-US" b="0" i="0" dirty="0">
                <a:solidFill>
                  <a:srgbClr val="051115"/>
                </a:solidFill>
                <a:effectLst/>
                <a:latin typeface="Satoshi"/>
              </a:rPr>
              <a:t>number of records where that variable was a mismatch. This will be reported back as a percentage to sites. </a:t>
            </a:r>
            <a:endParaRPr lang="en-US" dirty="0"/>
          </a:p>
        </p:txBody>
      </p:sp>
    </p:spTree>
    <p:extLst>
      <p:ext uri="{BB962C8B-B14F-4D97-AF65-F5344CB8AC3E}">
        <p14:creationId xmlns:p14="http://schemas.microsoft.com/office/powerpoint/2010/main" val="22513949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534EC-FCC1-EFEE-41E7-A0CB29A3CE9C}"/>
              </a:ext>
            </a:extLst>
          </p:cNvPr>
          <p:cNvSpPr>
            <a:spLocks noGrp="1"/>
          </p:cNvSpPr>
          <p:nvPr>
            <p:ph type="title"/>
          </p:nvPr>
        </p:nvSpPr>
        <p:spPr/>
        <p:txBody>
          <a:bodyPr/>
          <a:lstStyle/>
          <a:p>
            <a:r>
              <a:rPr lang="en-US" dirty="0"/>
              <a:t>STS National Database Audit Policy</a:t>
            </a:r>
          </a:p>
        </p:txBody>
      </p:sp>
      <p:sp>
        <p:nvSpPr>
          <p:cNvPr id="3" name="Content Placeholder 2">
            <a:extLst>
              <a:ext uri="{FF2B5EF4-FFF2-40B4-BE49-F238E27FC236}">
                <a16:creationId xmlns:a16="http://schemas.microsoft.com/office/drawing/2014/main" id="{9026FC54-AC63-3F06-83C9-E987A111F183}"/>
              </a:ext>
            </a:extLst>
          </p:cNvPr>
          <p:cNvSpPr>
            <a:spLocks noGrp="1"/>
          </p:cNvSpPr>
          <p:nvPr>
            <p:ph idx="1"/>
          </p:nvPr>
        </p:nvSpPr>
        <p:spPr/>
        <p:txBody>
          <a:bodyPr/>
          <a:lstStyle/>
          <a:p>
            <a:r>
              <a:rPr lang="en-US" b="1" i="0" dirty="0">
                <a:solidFill>
                  <a:srgbClr val="051115"/>
                </a:solidFill>
                <a:effectLst/>
                <a:latin typeface="Satoshi"/>
              </a:rPr>
              <a:t>Section accuracy (agreement)</a:t>
            </a:r>
            <a:r>
              <a:rPr lang="en-US" b="0" i="0" dirty="0">
                <a:solidFill>
                  <a:srgbClr val="051115"/>
                </a:solidFill>
                <a:effectLst/>
                <a:latin typeface="Satoshi"/>
              </a:rPr>
              <a:t> will be measured for each section (i.e., demographics, risk factors, complications, discharge, mortality, etc.).</a:t>
            </a:r>
          </a:p>
          <a:p>
            <a:r>
              <a:rPr lang="en-US" b="1" i="0" dirty="0">
                <a:solidFill>
                  <a:srgbClr val="051115"/>
                </a:solidFill>
                <a:effectLst/>
                <a:latin typeface="Satoshi"/>
              </a:rPr>
              <a:t>Overall site accuracy (agreement)</a:t>
            </a:r>
            <a:r>
              <a:rPr lang="en-US" b="0" i="0" dirty="0">
                <a:solidFill>
                  <a:srgbClr val="051115"/>
                </a:solidFill>
                <a:effectLst/>
                <a:latin typeface="Satoshi"/>
              </a:rPr>
              <a:t> will be measured for each site as an overall agreement rate. The denominator will equal the total number of records audited. The numerator will </a:t>
            </a:r>
            <a:r>
              <a:rPr lang="en-US" dirty="0">
                <a:solidFill>
                  <a:srgbClr val="051115"/>
                </a:solidFill>
                <a:latin typeface="Satoshi"/>
              </a:rPr>
              <a:t>show the </a:t>
            </a:r>
            <a:r>
              <a:rPr lang="en-US" b="0" i="0" dirty="0">
                <a:solidFill>
                  <a:srgbClr val="051115"/>
                </a:solidFill>
                <a:effectLst/>
                <a:latin typeface="Satoshi"/>
              </a:rPr>
              <a:t>number of records where that variable was a mismatch. This will be reported back as a percentage to sites.  </a:t>
            </a:r>
            <a:endParaRPr lang="en-US" dirty="0"/>
          </a:p>
        </p:txBody>
      </p:sp>
    </p:spTree>
    <p:extLst>
      <p:ext uri="{BB962C8B-B14F-4D97-AF65-F5344CB8AC3E}">
        <p14:creationId xmlns:p14="http://schemas.microsoft.com/office/powerpoint/2010/main" val="8305062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BD6242-6E61-7C89-D4EF-35A5B8A93143}"/>
              </a:ext>
            </a:extLst>
          </p:cNvPr>
          <p:cNvSpPr>
            <a:spLocks noGrp="1"/>
          </p:cNvSpPr>
          <p:nvPr>
            <p:ph type="title"/>
          </p:nvPr>
        </p:nvSpPr>
        <p:spPr/>
        <p:txBody>
          <a:bodyPr/>
          <a:lstStyle/>
          <a:p>
            <a:r>
              <a:rPr lang="en-US" dirty="0"/>
              <a:t>STS National Database Audit Policy</a:t>
            </a:r>
          </a:p>
        </p:txBody>
      </p:sp>
      <p:sp>
        <p:nvSpPr>
          <p:cNvPr id="3" name="Content Placeholder 2">
            <a:extLst>
              <a:ext uri="{FF2B5EF4-FFF2-40B4-BE49-F238E27FC236}">
                <a16:creationId xmlns:a16="http://schemas.microsoft.com/office/drawing/2014/main" id="{155D7BBC-6B5D-A594-9B2D-1E28B0AA8B81}"/>
              </a:ext>
            </a:extLst>
          </p:cNvPr>
          <p:cNvSpPr>
            <a:spLocks noGrp="1"/>
          </p:cNvSpPr>
          <p:nvPr>
            <p:ph idx="1"/>
          </p:nvPr>
        </p:nvSpPr>
        <p:spPr/>
        <p:txBody>
          <a:bodyPr/>
          <a:lstStyle/>
          <a:p>
            <a:pPr marL="342900" marR="0" lvl="0" indent="-342900">
              <a:spcBef>
                <a:spcPts val="0"/>
              </a:spcBef>
              <a:spcAft>
                <a:spcPts val="0"/>
              </a:spcAft>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For </a:t>
            </a:r>
            <a:r>
              <a:rPr lang="en-US" b="1" dirty="0">
                <a:latin typeface="Calibri" panose="020F0502020204030204" pitchFamily="34" charset="0"/>
                <a:ea typeface="Calibri" panose="020F0502020204030204" pitchFamily="34" charset="0"/>
                <a:cs typeface="Times New Roman" panose="02020603050405020304" pitchFamily="18" charset="0"/>
              </a:rPr>
              <a:t>Overall Variables: </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r>
              <a:rPr lang="en-US" dirty="0">
                <a:effectLst/>
                <a:latin typeface="Calibri" panose="020F0502020204030204" pitchFamily="34" charset="0"/>
                <a:ea typeface="Calibri" panose="020F0502020204030204" pitchFamily="34" charset="0"/>
                <a:cs typeface="Times New Roman" panose="02020603050405020304" pitchFamily="18" charset="0"/>
              </a:rPr>
              <a:t>98.0% or greater is defined as a site that exceeds expectations </a:t>
            </a:r>
          </a:p>
          <a:p>
            <a:pPr marL="342900" marR="0" lvl="0" indent="-342900">
              <a:spcBef>
                <a:spcPts val="0"/>
              </a:spcBef>
              <a:spcAft>
                <a:spcPts val="0"/>
              </a:spcAft>
              <a:buFont typeface="Symbol" panose="05050102010706020507" pitchFamily="18" charset="2"/>
              <a:buChar char=""/>
            </a:pPr>
            <a:r>
              <a:rPr lang="en-US" dirty="0">
                <a:effectLst/>
                <a:latin typeface="Calibri" panose="020F0502020204030204" pitchFamily="34" charset="0"/>
                <a:ea typeface="Calibri" panose="020F0502020204030204" pitchFamily="34" charset="0"/>
                <a:cs typeface="Times New Roman" panose="02020603050405020304" pitchFamily="18" charset="0"/>
              </a:rPr>
              <a:t>90.0% to 97.9% is defined as a site that meets expectations </a:t>
            </a:r>
          </a:p>
          <a:p>
            <a:pPr marL="342900" marR="0" lvl="0" indent="-342900">
              <a:spcBef>
                <a:spcPts val="0"/>
              </a:spcBef>
              <a:spcAft>
                <a:spcPts val="0"/>
              </a:spcAft>
              <a:buFont typeface="Symbol" panose="05050102010706020507" pitchFamily="18" charset="2"/>
              <a:buChar char=""/>
            </a:pPr>
            <a:r>
              <a:rPr lang="en-US" dirty="0">
                <a:effectLst/>
                <a:latin typeface="Calibri" panose="020F0502020204030204" pitchFamily="34" charset="0"/>
                <a:ea typeface="Calibri" panose="020F0502020204030204" pitchFamily="34" charset="0"/>
                <a:cs typeface="Times New Roman" panose="02020603050405020304" pitchFamily="18" charset="0"/>
              </a:rPr>
              <a:t>A site achieving less than 89.9% is defined as a site that does not meet expectations and will require a re-audit within two years</a:t>
            </a:r>
          </a:p>
          <a:p>
            <a:endParaRPr lang="en-US" dirty="0"/>
          </a:p>
        </p:txBody>
      </p:sp>
    </p:spTree>
    <p:extLst>
      <p:ext uri="{BB962C8B-B14F-4D97-AF65-F5344CB8AC3E}">
        <p14:creationId xmlns:p14="http://schemas.microsoft.com/office/powerpoint/2010/main" val="11311249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3799493-76A0-ECAF-E7B6-458198D3AE9F}"/>
              </a:ext>
            </a:extLst>
          </p:cNvPr>
          <p:cNvSpPr>
            <a:spLocks noGrp="1"/>
          </p:cNvSpPr>
          <p:nvPr>
            <p:ph type="title"/>
          </p:nvPr>
        </p:nvSpPr>
        <p:spPr>
          <a:xfrm>
            <a:off x="556532" y="643467"/>
            <a:ext cx="11210925" cy="744836"/>
          </a:xfrm>
        </p:spPr>
        <p:txBody>
          <a:bodyPr>
            <a:normAutofit/>
          </a:bodyPr>
          <a:lstStyle/>
          <a:p>
            <a:pPr algn="ctr"/>
            <a:r>
              <a:rPr lang="en-US" sz="3200">
                <a:solidFill>
                  <a:schemeClr val="bg1"/>
                </a:solidFill>
              </a:rPr>
              <a:t>Audit Policy – Overall Variables </a:t>
            </a:r>
          </a:p>
        </p:txBody>
      </p:sp>
      <p:graphicFrame>
        <p:nvGraphicFramePr>
          <p:cNvPr id="6" name="Table 5">
            <a:extLst>
              <a:ext uri="{FF2B5EF4-FFF2-40B4-BE49-F238E27FC236}">
                <a16:creationId xmlns:a16="http://schemas.microsoft.com/office/drawing/2014/main" id="{4440EBD8-5E72-D6B6-AEAE-61B4BFDBE4F7}"/>
              </a:ext>
            </a:extLst>
          </p:cNvPr>
          <p:cNvGraphicFramePr>
            <a:graphicFrameLocks noGrp="1"/>
          </p:cNvGraphicFramePr>
          <p:nvPr>
            <p:extLst>
              <p:ext uri="{D42A27DB-BD31-4B8C-83A1-F6EECF244321}">
                <p14:modId xmlns:p14="http://schemas.microsoft.com/office/powerpoint/2010/main" val="3606677499"/>
              </p:ext>
            </p:extLst>
          </p:nvPr>
        </p:nvGraphicFramePr>
        <p:xfrm>
          <a:off x="2323323" y="1586204"/>
          <a:ext cx="7389844" cy="4620040"/>
        </p:xfrm>
        <a:graphic>
          <a:graphicData uri="http://schemas.openxmlformats.org/drawingml/2006/table">
            <a:tbl>
              <a:tblPr/>
              <a:tblGrid>
                <a:gridCol w="1724792">
                  <a:extLst>
                    <a:ext uri="{9D8B030D-6E8A-4147-A177-3AD203B41FA5}">
                      <a16:colId xmlns:a16="http://schemas.microsoft.com/office/drawing/2014/main" val="4291889184"/>
                    </a:ext>
                  </a:extLst>
                </a:gridCol>
                <a:gridCol w="2379024">
                  <a:extLst>
                    <a:ext uri="{9D8B030D-6E8A-4147-A177-3AD203B41FA5}">
                      <a16:colId xmlns:a16="http://schemas.microsoft.com/office/drawing/2014/main" val="560714964"/>
                    </a:ext>
                  </a:extLst>
                </a:gridCol>
                <a:gridCol w="3286028">
                  <a:extLst>
                    <a:ext uri="{9D8B030D-6E8A-4147-A177-3AD203B41FA5}">
                      <a16:colId xmlns:a16="http://schemas.microsoft.com/office/drawing/2014/main" val="1068111771"/>
                    </a:ext>
                  </a:extLst>
                </a:gridCol>
              </a:tblGrid>
              <a:tr h="217840">
                <a:tc>
                  <a:txBody>
                    <a:bodyPr/>
                    <a:lstStyle/>
                    <a:p>
                      <a:pPr algn="ctr" fontAlgn="ctr">
                        <a:buNone/>
                      </a:pPr>
                      <a:r>
                        <a:rPr lang="en-US" sz="1100" b="1" i="0" u="none" strike="noStrike">
                          <a:solidFill>
                            <a:srgbClr val="000000"/>
                          </a:solidFill>
                          <a:effectLst/>
                          <a:latin typeface="Calibri" panose="020F0502020204030204" pitchFamily="34" charset="0"/>
                        </a:rPr>
                        <a:t>Sequence Number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buNone/>
                      </a:pPr>
                      <a:r>
                        <a:rPr lang="en-US" sz="1100" b="1" i="0" u="none" strike="noStrike">
                          <a:solidFill>
                            <a:srgbClr val="000000"/>
                          </a:solidFill>
                          <a:effectLst/>
                          <a:latin typeface="Calibri" panose="020F0502020204030204" pitchFamily="34" charset="0"/>
                        </a:rPr>
                        <a:t>Long Name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buNone/>
                      </a:pPr>
                      <a:r>
                        <a:rPr lang="en-US" sz="1100" b="1" i="0" u="none" strike="noStrike">
                          <a:solidFill>
                            <a:srgbClr val="000000"/>
                          </a:solidFill>
                          <a:effectLst/>
                          <a:latin typeface="Calibri" panose="020F0502020204030204" pitchFamily="34" charset="0"/>
                        </a:rPr>
                        <a:t>Short Name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958270995"/>
                  </a:ext>
                </a:extLst>
              </a:tr>
              <a:tr h="263225">
                <a:tc>
                  <a:txBody>
                    <a:bodyPr/>
                    <a:lstStyle/>
                    <a:p>
                      <a:pPr algn="ctr" fontAlgn="ctr">
                        <a:buNone/>
                      </a:pPr>
                      <a:r>
                        <a:rPr lang="en-US" sz="1100" b="0" i="0" u="none" strike="noStrike">
                          <a:solidFill>
                            <a:srgbClr val="000000"/>
                          </a:solidFill>
                          <a:effectLst/>
                          <a:latin typeface="Calibri" panose="020F0502020204030204" pitchFamily="34" charset="0"/>
                        </a:rPr>
                        <a:t>10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Operations Table Record Identifier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RecordID</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72872868"/>
                  </a:ext>
                </a:extLst>
              </a:tr>
              <a:tr h="217840">
                <a:tc>
                  <a:txBody>
                    <a:bodyPr/>
                    <a:lstStyle/>
                    <a:p>
                      <a:pPr algn="ctr" fontAlgn="ctr">
                        <a:buNone/>
                      </a:pPr>
                      <a:r>
                        <a:rPr lang="en-US" sz="1100" b="0" i="0" u="none" strike="noStrike">
                          <a:solidFill>
                            <a:srgbClr val="000000"/>
                          </a:solidFill>
                          <a:effectLst/>
                          <a:latin typeface="Calibri" panose="020F0502020204030204" pitchFamily="34" charset="0"/>
                        </a:rPr>
                        <a:t>90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Operation Table Patient Identifier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PatID</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05806016"/>
                  </a:ext>
                </a:extLst>
              </a:tr>
              <a:tr h="217840">
                <a:tc>
                  <a:txBody>
                    <a:bodyPr/>
                    <a:lstStyle/>
                    <a:p>
                      <a:pPr algn="ctr" fontAlgn="ctr">
                        <a:buNone/>
                      </a:pPr>
                      <a:r>
                        <a:rPr lang="en-US" sz="1100" b="0" i="0" u="none" strike="noStrike">
                          <a:solidFill>
                            <a:srgbClr val="000000"/>
                          </a:solidFill>
                          <a:effectLst/>
                          <a:latin typeface="Calibri" panose="020F0502020204030204" pitchFamily="34" charset="0"/>
                        </a:rPr>
                        <a:t>270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Race - Multi-Select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RaceMulti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121658899"/>
                  </a:ext>
                </a:extLst>
              </a:tr>
              <a:tr h="217840">
                <a:tc>
                  <a:txBody>
                    <a:bodyPr/>
                    <a:lstStyle/>
                    <a:p>
                      <a:pPr algn="ctr" fontAlgn="ctr">
                        <a:buNone/>
                      </a:pPr>
                      <a:r>
                        <a:rPr lang="en-US" sz="1100" b="0" i="0" u="none" strike="noStrike">
                          <a:solidFill>
                            <a:srgbClr val="000000"/>
                          </a:solidFill>
                          <a:effectLst/>
                          <a:latin typeface="Calibri" panose="020F0502020204030204" pitchFamily="34" charset="0"/>
                        </a:rPr>
                        <a:t>360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Admission Date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AdmitDt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537121788"/>
                  </a:ext>
                </a:extLst>
              </a:tr>
              <a:tr h="217840">
                <a:tc>
                  <a:txBody>
                    <a:bodyPr/>
                    <a:lstStyle/>
                    <a:p>
                      <a:pPr algn="ctr" fontAlgn="ctr">
                        <a:buNone/>
                      </a:pPr>
                      <a:r>
                        <a:rPr lang="en-US" sz="1100" b="0" i="0" u="none" strike="noStrike">
                          <a:solidFill>
                            <a:srgbClr val="000000"/>
                          </a:solidFill>
                          <a:effectLst/>
                          <a:latin typeface="Calibri" panose="020F0502020204030204" pitchFamily="34" charset="0"/>
                        </a:rPr>
                        <a:t>370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US" sz="1100" b="0" i="0" u="none" strike="noStrike" dirty="0">
                          <a:solidFill>
                            <a:srgbClr val="000000"/>
                          </a:solidFill>
                          <a:effectLst/>
                          <a:latin typeface="Calibri" panose="020F0502020204030204" pitchFamily="34" charset="0"/>
                        </a:rPr>
                        <a:t>Primary Payor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US" sz="1100" b="0" i="0" u="none" strike="noStrike">
                          <a:solidFill>
                            <a:srgbClr val="000000"/>
                          </a:solidFill>
                          <a:effectLst/>
                          <a:latin typeface="Calibri" panose="020F0502020204030204" pitchFamily="34" charset="0"/>
                        </a:rPr>
                        <a:t>PayorPrim</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232572469"/>
                  </a:ext>
                </a:extLst>
              </a:tr>
              <a:tr h="217840">
                <a:tc>
                  <a:txBody>
                    <a:bodyPr/>
                    <a:lstStyle/>
                    <a:p>
                      <a:pPr algn="ctr" fontAlgn="ctr">
                        <a:buNone/>
                      </a:pPr>
                      <a:r>
                        <a:rPr lang="en-US" sz="1100" b="0" i="0" u="none" strike="noStrike">
                          <a:solidFill>
                            <a:srgbClr val="000000"/>
                          </a:solidFill>
                          <a:effectLst/>
                          <a:latin typeface="Calibri" panose="020F0502020204030204" pitchFamily="34" charset="0"/>
                        </a:rPr>
                        <a:t>420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US" sz="1100" b="0" i="0" u="none" strike="noStrike">
                          <a:solidFill>
                            <a:srgbClr val="000000"/>
                          </a:solidFill>
                          <a:effectLst/>
                          <a:latin typeface="Calibri" panose="020F0502020204030204" pitchFamily="34" charset="0"/>
                        </a:rPr>
                        <a:t>Secondary (Supplemental) Payor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US" sz="1100" b="0" i="0" u="none" strike="noStrike">
                          <a:solidFill>
                            <a:srgbClr val="000000"/>
                          </a:solidFill>
                          <a:effectLst/>
                          <a:latin typeface="Calibri" panose="020F0502020204030204" pitchFamily="34" charset="0"/>
                        </a:rPr>
                        <a:t>PayorSecond</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14821181"/>
                  </a:ext>
                </a:extLst>
              </a:tr>
              <a:tr h="217840">
                <a:tc>
                  <a:txBody>
                    <a:bodyPr/>
                    <a:lstStyle/>
                    <a:p>
                      <a:pPr algn="ctr" fontAlgn="ctr">
                        <a:buNone/>
                      </a:pPr>
                      <a:r>
                        <a:rPr lang="en-US" sz="1100" b="0" i="0" u="none" strike="noStrike">
                          <a:solidFill>
                            <a:srgbClr val="000000"/>
                          </a:solidFill>
                          <a:effectLst/>
                          <a:latin typeface="Calibri" panose="020F0502020204030204" pitchFamily="34" charset="0"/>
                        </a:rPr>
                        <a:t>500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Hospital Name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HospName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08399274"/>
                  </a:ext>
                </a:extLst>
              </a:tr>
              <a:tr h="217840">
                <a:tc>
                  <a:txBody>
                    <a:bodyPr/>
                    <a:lstStyle/>
                    <a:p>
                      <a:pPr algn="ctr" fontAlgn="ctr">
                        <a:buNone/>
                      </a:pPr>
                      <a:r>
                        <a:rPr lang="en-US" sz="1100" b="0" i="0" u="none" strike="noStrike">
                          <a:solidFill>
                            <a:srgbClr val="000000"/>
                          </a:solidFill>
                          <a:effectLst/>
                          <a:latin typeface="Calibri" panose="020F0502020204030204" pitchFamily="34" charset="0"/>
                        </a:rPr>
                        <a:t>540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US" sz="1100" b="0" i="0" u="none" strike="noStrike">
                          <a:solidFill>
                            <a:srgbClr val="000000"/>
                          </a:solidFill>
                          <a:effectLst/>
                          <a:latin typeface="Calibri" panose="020F0502020204030204" pitchFamily="34" charset="0"/>
                        </a:rPr>
                        <a:t>Height In Centimeters</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US" sz="1100" b="0" i="0" u="none" strike="noStrike">
                          <a:solidFill>
                            <a:srgbClr val="000000"/>
                          </a:solidFill>
                          <a:effectLst/>
                          <a:latin typeface="Calibri" panose="020F0502020204030204" pitchFamily="34" charset="0"/>
                        </a:rPr>
                        <a:t>HeightCm</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35780626"/>
                  </a:ext>
                </a:extLst>
              </a:tr>
              <a:tr h="217840">
                <a:tc>
                  <a:txBody>
                    <a:bodyPr/>
                    <a:lstStyle/>
                    <a:p>
                      <a:pPr algn="ctr" fontAlgn="ctr">
                        <a:buNone/>
                      </a:pPr>
                      <a:r>
                        <a:rPr lang="en-US" sz="1100" b="0" i="0" u="none" strike="noStrike">
                          <a:solidFill>
                            <a:srgbClr val="000000"/>
                          </a:solidFill>
                          <a:effectLst/>
                          <a:latin typeface="Calibri" panose="020F0502020204030204" pitchFamily="34" charset="0"/>
                        </a:rPr>
                        <a:t>550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US" sz="1100" b="0" i="0" u="none" strike="noStrike">
                          <a:solidFill>
                            <a:srgbClr val="000000"/>
                          </a:solidFill>
                          <a:effectLst/>
                          <a:latin typeface="Calibri" panose="020F0502020204030204" pitchFamily="34" charset="0"/>
                        </a:rPr>
                        <a:t>Weight In Kilograms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US" sz="1100" b="0" i="0" u="none" strike="noStrike">
                          <a:solidFill>
                            <a:srgbClr val="000000"/>
                          </a:solidFill>
                          <a:effectLst/>
                          <a:latin typeface="Calibri" panose="020F0502020204030204" pitchFamily="34" charset="0"/>
                        </a:rPr>
                        <a:t>WeightKg</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592727778"/>
                  </a:ext>
                </a:extLst>
              </a:tr>
              <a:tr h="435683">
                <a:tc>
                  <a:txBody>
                    <a:bodyPr/>
                    <a:lstStyle/>
                    <a:p>
                      <a:pPr algn="ctr" fontAlgn="ctr">
                        <a:buNone/>
                      </a:pPr>
                      <a:r>
                        <a:rPr lang="en-US" sz="1100" b="0" i="0" u="none" strike="noStrike">
                          <a:solidFill>
                            <a:srgbClr val="000000"/>
                          </a:solidFill>
                          <a:effectLst/>
                          <a:latin typeface="Calibri" panose="020F0502020204030204" pitchFamily="34" charset="0"/>
                        </a:rPr>
                        <a:t>580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Prior Surgical History in Planned Operative Field</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Reop</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78373182"/>
                  </a:ext>
                </a:extLst>
              </a:tr>
              <a:tr h="435683">
                <a:tc>
                  <a:txBody>
                    <a:bodyPr/>
                    <a:lstStyle/>
                    <a:p>
                      <a:pPr algn="ctr" fontAlgn="ctr">
                        <a:buNone/>
                      </a:pPr>
                      <a:r>
                        <a:rPr lang="en-US" sz="1100" b="0" i="0" u="none" strike="noStrike">
                          <a:solidFill>
                            <a:srgbClr val="000000"/>
                          </a:solidFill>
                          <a:effectLst/>
                          <a:latin typeface="Calibri" panose="020F0502020204030204" pitchFamily="34" charset="0"/>
                        </a:rPr>
                        <a:t>590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History of Cardiopulmonary Disease - Hypertension</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dirty="0">
                          <a:solidFill>
                            <a:srgbClr val="000000"/>
                          </a:solidFill>
                          <a:effectLst/>
                          <a:latin typeface="Calibri" panose="020F0502020204030204" pitchFamily="34" charset="0"/>
                        </a:rPr>
                        <a:t>HistCarPulDis (</a:t>
                      </a:r>
                      <a:r>
                        <a:rPr lang="en-US" sz="1100" b="0" i="0" u="none" strike="noStrike" dirty="0" err="1">
                          <a:solidFill>
                            <a:srgbClr val="000000"/>
                          </a:solidFill>
                          <a:effectLst/>
                          <a:latin typeface="Calibri" panose="020F0502020204030204" pitchFamily="34" charset="0"/>
                        </a:rPr>
                        <a:t>Hypertn</a:t>
                      </a:r>
                      <a:r>
                        <a:rPr lang="en-US" sz="1100" b="0" i="0" u="none" strike="noStrike" dirty="0">
                          <a:solidFill>
                            <a:srgbClr val="000000"/>
                          </a:solidFill>
                          <a:effectLst/>
                          <a:latin typeface="Calibri" panose="020F0502020204030204" pitchFamily="34" charset="0"/>
                        </a:rPr>
                        <a:t>) </a:t>
                      </a:r>
                      <a:r>
                        <a:rPr lang="en-US" sz="1100" b="0" i="1" u="none" strike="noStrike" dirty="0">
                          <a:solidFill>
                            <a:srgbClr val="000000"/>
                          </a:solidFill>
                          <a:effectLst/>
                          <a:latin typeface="Calibri" panose="020F0502020204030204" pitchFamily="34" charset="0"/>
                        </a:rPr>
                        <a:t>Harvest code = 2</a:t>
                      </a:r>
                      <a:endParaRPr lang="en-US" sz="1100" b="0" i="0" u="none" strike="noStrike" dirty="0">
                        <a:solidFill>
                          <a:srgbClr val="000000"/>
                        </a:solidFill>
                        <a:effectLst/>
                        <a:latin typeface="Calibri" panose="020F050202020403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99933897"/>
                  </a:ext>
                </a:extLst>
              </a:tr>
              <a:tr h="435683">
                <a:tc>
                  <a:txBody>
                    <a:bodyPr/>
                    <a:lstStyle/>
                    <a:p>
                      <a:pPr algn="ctr" fontAlgn="ctr">
                        <a:buNone/>
                      </a:pPr>
                      <a:r>
                        <a:rPr lang="en-US" sz="1100" b="0" i="0" u="none" strike="noStrike">
                          <a:solidFill>
                            <a:srgbClr val="000000"/>
                          </a:solidFill>
                          <a:effectLst/>
                          <a:latin typeface="Calibri" panose="020F0502020204030204" pitchFamily="34" charset="0"/>
                        </a:rPr>
                        <a:t>590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History of Cardiopulmonary Disease - Coronary Artery Disease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fr-FR" sz="1100" b="0" i="0" u="none" strike="noStrike">
                          <a:solidFill>
                            <a:srgbClr val="000000"/>
                          </a:solidFill>
                          <a:effectLst/>
                          <a:latin typeface="Calibri" panose="020F0502020204030204" pitchFamily="34" charset="0"/>
                        </a:rPr>
                        <a:t>HistCarPulDis (CAD) </a:t>
                      </a:r>
                      <a:r>
                        <a:rPr lang="fr-FR" sz="1100" b="0" i="1" u="none" strike="noStrike">
                          <a:solidFill>
                            <a:srgbClr val="000000"/>
                          </a:solidFill>
                          <a:effectLst/>
                          <a:latin typeface="Calibri" panose="020F0502020204030204" pitchFamily="34" charset="0"/>
                        </a:rPr>
                        <a:t>Harvest code = 3</a:t>
                      </a:r>
                      <a:endParaRPr lang="fr-FR" sz="1100" b="0" i="0" u="none" strike="noStrike">
                        <a:solidFill>
                          <a:srgbClr val="000000"/>
                        </a:solidFill>
                        <a:effectLst/>
                        <a:latin typeface="Calibri" panose="020F050202020403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03246300"/>
                  </a:ext>
                </a:extLst>
              </a:tr>
              <a:tr h="435683">
                <a:tc>
                  <a:txBody>
                    <a:bodyPr/>
                    <a:lstStyle/>
                    <a:p>
                      <a:pPr algn="ctr" fontAlgn="ctr">
                        <a:buNone/>
                      </a:pPr>
                      <a:r>
                        <a:rPr lang="en-US" sz="1100" b="0" i="0" u="none" strike="noStrike">
                          <a:solidFill>
                            <a:srgbClr val="000000"/>
                          </a:solidFill>
                          <a:effectLst/>
                          <a:latin typeface="Calibri" panose="020F0502020204030204" pitchFamily="34" charset="0"/>
                        </a:rPr>
                        <a:t>590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History of Cardiopulmonary Disease - Congestive Heart Failure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fr-FR" sz="1100" b="0" i="0" u="none" strike="noStrike">
                          <a:solidFill>
                            <a:srgbClr val="000000"/>
                          </a:solidFill>
                          <a:effectLst/>
                          <a:latin typeface="Calibri" panose="020F0502020204030204" pitchFamily="34" charset="0"/>
                        </a:rPr>
                        <a:t>HistCarPulDis (CHF) </a:t>
                      </a:r>
                      <a:r>
                        <a:rPr lang="fr-FR" sz="1100" b="0" i="1" u="none" strike="noStrike">
                          <a:solidFill>
                            <a:srgbClr val="000000"/>
                          </a:solidFill>
                          <a:effectLst/>
                          <a:latin typeface="Calibri" panose="020F0502020204030204" pitchFamily="34" charset="0"/>
                        </a:rPr>
                        <a:t>Harvest code = 6</a:t>
                      </a:r>
                      <a:endParaRPr lang="fr-FR" sz="1100" b="0" i="0" u="none" strike="noStrike">
                        <a:solidFill>
                          <a:srgbClr val="000000"/>
                        </a:solidFill>
                        <a:effectLst/>
                        <a:latin typeface="Calibri" panose="020F050202020403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60095840"/>
                  </a:ext>
                </a:extLst>
              </a:tr>
              <a:tr h="653523">
                <a:tc>
                  <a:txBody>
                    <a:bodyPr/>
                    <a:lstStyle/>
                    <a:p>
                      <a:pPr algn="ctr" fontAlgn="ctr">
                        <a:buNone/>
                      </a:pPr>
                      <a:r>
                        <a:rPr lang="en-US" sz="1100" b="0" i="0" u="none" strike="noStrike">
                          <a:solidFill>
                            <a:srgbClr val="000000"/>
                          </a:solidFill>
                          <a:effectLst/>
                          <a:latin typeface="Calibri" panose="020F0502020204030204" pitchFamily="34" charset="0"/>
                        </a:rPr>
                        <a:t>590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US" sz="1100" b="0" i="0" u="none" strike="noStrike">
                          <a:solidFill>
                            <a:srgbClr val="000000"/>
                          </a:solidFill>
                          <a:effectLst/>
                          <a:latin typeface="Calibri" panose="020F0502020204030204" pitchFamily="34" charset="0"/>
                        </a:rPr>
                        <a:t>History of Cardiopulmonary Disease - Interstitial Fibrosis/Interstitial Lung Disease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dirty="0">
                          <a:solidFill>
                            <a:srgbClr val="000000"/>
                          </a:solidFill>
                          <a:effectLst/>
                          <a:latin typeface="Calibri" panose="020F0502020204030204" pitchFamily="34" charset="0"/>
                        </a:rPr>
                        <a:t>HistCarPulDis (Interstitial Lung Disease) </a:t>
                      </a:r>
                      <a:r>
                        <a:rPr lang="en-US" sz="1100" b="0" i="1" u="none" strike="noStrike" dirty="0">
                          <a:solidFill>
                            <a:srgbClr val="000000"/>
                          </a:solidFill>
                          <a:effectLst/>
                          <a:latin typeface="Calibri" panose="020F0502020204030204" pitchFamily="34" charset="0"/>
                        </a:rPr>
                        <a:t>Harvest code = 12</a:t>
                      </a:r>
                      <a:endParaRPr lang="en-US" sz="1100" b="0" i="0" u="none" strike="noStrike" dirty="0">
                        <a:solidFill>
                          <a:srgbClr val="000000"/>
                        </a:solidFill>
                        <a:effectLst/>
                        <a:latin typeface="Calibri" panose="020F050202020403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39664192"/>
                  </a:ext>
                </a:extLst>
              </a:tr>
            </a:tbl>
          </a:graphicData>
        </a:graphic>
      </p:graphicFrame>
    </p:spTree>
    <p:extLst>
      <p:ext uri="{BB962C8B-B14F-4D97-AF65-F5344CB8AC3E}">
        <p14:creationId xmlns:p14="http://schemas.microsoft.com/office/powerpoint/2010/main" val="223644472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7c311799-e166-4dae-bb6b-806ddea59896" xsi:nil="true"/>
    <lcf76f155ced4ddcb4097134ff3c332f xmlns="f6ec75c3-787b-49d4-8bbe-318b33bd3b2f">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80746EDD56D354892F31B0CC3FE0714" ma:contentTypeVersion="10" ma:contentTypeDescription="Create a new document." ma:contentTypeScope="" ma:versionID="436befaa224f74f7d5ef1167553a5509">
  <xsd:schema xmlns:xsd="http://www.w3.org/2001/XMLSchema" xmlns:xs="http://www.w3.org/2001/XMLSchema" xmlns:p="http://schemas.microsoft.com/office/2006/metadata/properties" xmlns:ns2="f6ec75c3-787b-49d4-8bbe-318b33bd3b2f" xmlns:ns3="7c311799-e166-4dae-bb6b-806ddea59896" targetNamespace="http://schemas.microsoft.com/office/2006/metadata/properties" ma:root="true" ma:fieldsID="a2d4652f45e87fd5d396e276f88cb216" ns2:_="" ns3:_="">
    <xsd:import namespace="f6ec75c3-787b-49d4-8bbe-318b33bd3b2f"/>
    <xsd:import namespace="7c311799-e166-4dae-bb6b-806ddea5989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6ec75c3-787b-49d4-8bbe-318b33bd3b2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770387b3-965f-4cb8-9e35-62659a2c2c4d"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c311799-e166-4dae-bb6b-806ddea59896"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0d3c5f6b-f012-49e8-b905-89d127e6c129}" ma:internalName="TaxCatchAll" ma:showField="CatchAllData" ma:web="7c311799-e166-4dae-bb6b-806ddea5989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418D131-CC07-47E8-B0A6-E4E8683328E6}">
  <ds:schemaRefs>
    <ds:schemaRef ds:uri="http://schemas.openxmlformats.org/package/2006/metadata/core-properties"/>
    <ds:schemaRef ds:uri="http://purl.org/dc/terms/"/>
    <ds:schemaRef ds:uri="http://schemas.microsoft.com/office/infopath/2007/PartnerControls"/>
    <ds:schemaRef ds:uri="http://schemas.microsoft.com/office/2006/documentManagement/types"/>
    <ds:schemaRef ds:uri="http://purl.org/dc/elements/1.1/"/>
    <ds:schemaRef ds:uri="http://schemas.microsoft.com/office/2006/metadata/properties"/>
    <ds:schemaRef ds:uri="3c789a30-c654-4dc8-99af-2a256317b436"/>
    <ds:schemaRef ds:uri="4069331e-e7f1-47b0-81ad-7a53932f525b"/>
    <ds:schemaRef ds:uri="http://www.w3.org/XML/1998/namespace"/>
    <ds:schemaRef ds:uri="http://purl.org/dc/dcmitype/"/>
    <ds:schemaRef ds:uri="http://schemas.microsoft.com/sharepoint/v3"/>
    <ds:schemaRef ds:uri="a1931f5d-ec43-4276-a05f-388956d19d6d"/>
    <ds:schemaRef ds:uri="400e4f63-0080-4481-97e8-5f787c83de9b"/>
    <ds:schemaRef ds:uri="7c311799-e166-4dae-bb6b-806ddea59896"/>
    <ds:schemaRef ds:uri="f6ec75c3-787b-49d4-8bbe-318b33bd3b2f"/>
  </ds:schemaRefs>
</ds:datastoreItem>
</file>

<file path=customXml/itemProps2.xml><?xml version="1.0" encoding="utf-8"?>
<ds:datastoreItem xmlns:ds="http://schemas.openxmlformats.org/officeDocument/2006/customXml" ds:itemID="{A352B020-FBB0-41CD-82B0-DE48D1B16C20}">
  <ds:schemaRefs>
    <ds:schemaRef ds:uri="http://schemas.microsoft.com/sharepoint/v3/contenttype/forms"/>
  </ds:schemaRefs>
</ds:datastoreItem>
</file>

<file path=customXml/itemProps3.xml><?xml version="1.0" encoding="utf-8"?>
<ds:datastoreItem xmlns:ds="http://schemas.openxmlformats.org/officeDocument/2006/customXml" ds:itemID="{4125C9F1-6D00-45AB-AD07-21B0C61C11B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6ec75c3-787b-49d4-8bbe-318b33bd3b2f"/>
    <ds:schemaRef ds:uri="7c311799-e166-4dae-bb6b-806ddea5989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8209</TotalTime>
  <Words>2689</Words>
  <Application>Microsoft Office PowerPoint</Application>
  <PresentationFormat>Widescreen</PresentationFormat>
  <Paragraphs>596</Paragraphs>
  <Slides>37</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37</vt:i4>
      </vt:variant>
    </vt:vector>
  </HeadingPairs>
  <TitlesOfParts>
    <vt:vector size="44" baseType="lpstr">
      <vt:lpstr>Arial</vt:lpstr>
      <vt:lpstr>Calibri</vt:lpstr>
      <vt:lpstr>Calibri Light</vt:lpstr>
      <vt:lpstr>Satoshi</vt:lpstr>
      <vt:lpstr>Symbol</vt:lpstr>
      <vt:lpstr>Times New Roman</vt:lpstr>
      <vt:lpstr>Office Theme</vt:lpstr>
      <vt:lpstr>The Society of Thoracic Surgeons  General Thoracic Surgery Database Audit </vt:lpstr>
      <vt:lpstr>Purpose of the Audit</vt:lpstr>
      <vt:lpstr>Site Selection for Audit </vt:lpstr>
      <vt:lpstr>Who Will Perform the Audit?</vt:lpstr>
      <vt:lpstr>General Thoracic Audit</vt:lpstr>
      <vt:lpstr>STS National Database Audit Policy</vt:lpstr>
      <vt:lpstr>STS National Database Audit Policy</vt:lpstr>
      <vt:lpstr>STS National Database Audit Policy</vt:lpstr>
      <vt:lpstr>Audit Policy – Overall Variables </vt:lpstr>
      <vt:lpstr>Audit Policy – Overall Variables</vt:lpstr>
      <vt:lpstr>Audit Policy – Overall Variables</vt:lpstr>
      <vt:lpstr>Audit Policy – Overall Variables</vt:lpstr>
      <vt:lpstr>Audit Policy – Overall Variables</vt:lpstr>
      <vt:lpstr>Audit Policy – Overall Variables</vt:lpstr>
      <vt:lpstr>STS National Database Audit Policy</vt:lpstr>
      <vt:lpstr>Audit Policy – Post Operative Events Section Variables</vt:lpstr>
      <vt:lpstr>Audit Policy – Post Operative Events Section Variables</vt:lpstr>
      <vt:lpstr>Audit Policy – Mortality Section Variables</vt:lpstr>
      <vt:lpstr>STS National Database Audit Policy</vt:lpstr>
      <vt:lpstr>Audit Policy – Verification of Post-Procedure Status </vt:lpstr>
      <vt:lpstr>STS National Database Audit Policy</vt:lpstr>
      <vt:lpstr>First Steps </vt:lpstr>
      <vt:lpstr>Audit Process and Timeline</vt:lpstr>
      <vt:lpstr>Audit Request Email</vt:lpstr>
      <vt:lpstr>Documentation Collection</vt:lpstr>
      <vt:lpstr>Documents Requested</vt:lpstr>
      <vt:lpstr>OR Log Template</vt:lpstr>
      <vt:lpstr>Document Collection: Bookmarking</vt:lpstr>
      <vt:lpstr>Documentation Collection: Bookmarking Demo</vt:lpstr>
      <vt:lpstr>Documentation Tips</vt:lpstr>
      <vt:lpstr>Submission of Documentation</vt:lpstr>
      <vt:lpstr>Interim Mismatch Report</vt:lpstr>
      <vt:lpstr>Clinical Lead Tips</vt:lpstr>
      <vt:lpstr>Submission Tips</vt:lpstr>
      <vt:lpstr>Q&amp;A</vt:lpstr>
      <vt:lpstr>Contacting HMS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Society of Thoracic Surgeons  Adult Cardiac Surgery Database: Data Managers Survery</dc:title>
  <dc:creator>Carole Krohn</dc:creator>
  <cp:lastModifiedBy>Robert Clevenger</cp:lastModifiedBy>
  <cp:revision>69</cp:revision>
  <dcterms:created xsi:type="dcterms:W3CDTF">2020-11-25T22:50:15Z</dcterms:created>
  <dcterms:modified xsi:type="dcterms:W3CDTF">2026-06-02T19:14:57Z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0x010100C80746EDD56D354892F31B0CC3FE0714</vt:lpwstr>
  </property>
  <property fmtid="{D5CDD505-2E9C-101B-9397-08002B2CF9AE}" pid="3" name="MediaServiceImageTags">
    <vt:lpwstr/>
  </property>
</Properties>
</file>